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72" r:id="rId4"/>
  </p:sldMasterIdLst>
  <p:notesMasterIdLst>
    <p:notesMasterId r:id="rId15"/>
  </p:notesMasterIdLst>
  <p:sldIdLst>
    <p:sldId id="259" r:id="rId5"/>
    <p:sldId id="276" r:id="rId6"/>
    <p:sldId id="260" r:id="rId7"/>
    <p:sldId id="277" r:id="rId8"/>
    <p:sldId id="258" r:id="rId9"/>
    <p:sldId id="274" r:id="rId10"/>
    <p:sldId id="263" r:id="rId11"/>
    <p:sldId id="275" r:id="rId12"/>
    <p:sldId id="280" r:id="rId13"/>
    <p:sldId id="256" r:id="rId14"/>
  </p:sldIdLst>
  <p:sldSz cx="9906000" cy="6858000" type="A4"/>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E3D6"/>
    <a:srgbClr val="DCEAF7"/>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D27102A9-8310-4765-A935-A1911B00CA55}" styleName="淡色スタイル 1 - アクセント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8" autoAdjust="0"/>
    <p:restoredTop sz="94660"/>
  </p:normalViewPr>
  <p:slideViewPr>
    <p:cSldViewPr snapToGrid="0">
      <p:cViewPr varScale="1">
        <p:scale>
          <a:sx n="98" d="100"/>
          <a:sy n="98" d="100"/>
        </p:scale>
        <p:origin x="821" y="86"/>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09F762F2-EB28-4BE3-B1DE-C89EA3F55C9D}" type="datetimeFigureOut">
              <a:rPr kumimoji="1" lang="ja-JP" altLang="en-US" smtClean="0"/>
              <a:t>2026/9/10</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58996C1B-D870-4107-B4A8-509AF76C4D38}" type="slidenum">
              <a:rPr kumimoji="1" lang="ja-JP" altLang="en-US" smtClean="0"/>
              <a:t>‹#›</a:t>
            </a:fld>
            <a:endParaRPr kumimoji="1" lang="ja-JP" altLang="en-US"/>
          </a:p>
        </p:txBody>
      </p:sp>
    </p:spTree>
    <p:extLst>
      <p:ext uri="{BB962C8B-B14F-4D97-AF65-F5344CB8AC3E}">
        <p14:creationId xmlns:p14="http://schemas.microsoft.com/office/powerpoint/2010/main" val="379247514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8996C1B-D870-4107-B4A8-509AF76C4D38}" type="slidenum">
              <a:rPr kumimoji="1" lang="ja-JP" altLang="en-US" smtClean="0"/>
              <a:t>0</a:t>
            </a:fld>
            <a:endParaRPr kumimoji="1" lang="ja-JP" altLang="en-US"/>
          </a:p>
        </p:txBody>
      </p:sp>
    </p:spTree>
    <p:extLst>
      <p:ext uri="{BB962C8B-B14F-4D97-AF65-F5344CB8AC3E}">
        <p14:creationId xmlns:p14="http://schemas.microsoft.com/office/powerpoint/2010/main" val="563817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3B26FFF-7852-4564-8BD3-F5D1280B6A8F}" type="datetime1">
              <a:rPr kumimoji="1" lang="ja-JP" altLang="en-US" smtClean="0"/>
              <a:t>2026/9/10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696D82-706A-4CF4-8B01-B170AAE4AF39}" type="slidenum">
              <a:rPr kumimoji="1" lang="ja-JP" altLang="en-US" smtClean="0"/>
              <a:t>‹#›</a:t>
            </a:fld>
            <a:endParaRPr kumimoji="1" lang="ja-JP" altLang="en-US"/>
          </a:p>
        </p:txBody>
      </p:sp>
    </p:spTree>
    <p:extLst>
      <p:ext uri="{BB962C8B-B14F-4D97-AF65-F5344CB8AC3E}">
        <p14:creationId xmlns:p14="http://schemas.microsoft.com/office/powerpoint/2010/main" val="2132130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C21FC90-FBAA-4B8F-A81B-1D4C7EE17DC5}" type="datetime1">
              <a:rPr kumimoji="1" lang="ja-JP" altLang="en-US" smtClean="0"/>
              <a:t>2026/9/10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696D82-706A-4CF4-8B01-B170AAE4AF39}" type="slidenum">
              <a:rPr kumimoji="1" lang="ja-JP" altLang="en-US" smtClean="0"/>
              <a:t>‹#›</a:t>
            </a:fld>
            <a:endParaRPr kumimoji="1" lang="ja-JP" altLang="en-US"/>
          </a:p>
        </p:txBody>
      </p:sp>
    </p:spTree>
    <p:extLst>
      <p:ext uri="{BB962C8B-B14F-4D97-AF65-F5344CB8AC3E}">
        <p14:creationId xmlns:p14="http://schemas.microsoft.com/office/powerpoint/2010/main" val="4297873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23182CF-8D69-4DA4-8FBF-8B916CA0D36D}" type="datetime1">
              <a:rPr kumimoji="1" lang="ja-JP" altLang="en-US" smtClean="0"/>
              <a:t>2026/9/10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696D82-706A-4CF4-8B01-B170AAE4AF39}" type="slidenum">
              <a:rPr kumimoji="1" lang="ja-JP" altLang="en-US" smtClean="0"/>
              <a:t>‹#›</a:t>
            </a:fld>
            <a:endParaRPr kumimoji="1" lang="ja-JP" altLang="en-US"/>
          </a:p>
        </p:txBody>
      </p:sp>
    </p:spTree>
    <p:extLst>
      <p:ext uri="{BB962C8B-B14F-4D97-AF65-F5344CB8AC3E}">
        <p14:creationId xmlns:p14="http://schemas.microsoft.com/office/powerpoint/2010/main" val="684392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BE433D5-4459-4A87-B2BA-5CA4B6713D58}" type="datetime1">
              <a:rPr kumimoji="1" lang="ja-JP" altLang="en-US" smtClean="0"/>
              <a:t>2026/9/10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696D82-706A-4CF4-8B01-B170AAE4AF39}" type="slidenum">
              <a:rPr kumimoji="1" lang="ja-JP" altLang="en-US" smtClean="0"/>
              <a:t>‹#›</a:t>
            </a:fld>
            <a:endParaRPr kumimoji="1" lang="ja-JP" altLang="en-US"/>
          </a:p>
        </p:txBody>
      </p:sp>
    </p:spTree>
    <p:extLst>
      <p:ext uri="{BB962C8B-B14F-4D97-AF65-F5344CB8AC3E}">
        <p14:creationId xmlns:p14="http://schemas.microsoft.com/office/powerpoint/2010/main" val="382515286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9D514579-7BF9-43F7-891E-594DB6950D2D}" type="datetime1">
              <a:rPr kumimoji="1" lang="ja-JP" altLang="en-US" smtClean="0"/>
              <a:t>2026/9/10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696D82-706A-4CF4-8B01-B170AAE4AF39}" type="slidenum">
              <a:rPr kumimoji="1" lang="ja-JP" altLang="en-US" smtClean="0"/>
              <a:t>‹#›</a:t>
            </a:fld>
            <a:endParaRPr kumimoji="1" lang="ja-JP" altLang="en-US"/>
          </a:p>
        </p:txBody>
      </p:sp>
    </p:spTree>
    <p:extLst>
      <p:ext uri="{BB962C8B-B14F-4D97-AF65-F5344CB8AC3E}">
        <p14:creationId xmlns:p14="http://schemas.microsoft.com/office/powerpoint/2010/main" val="14752029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031D436-2BAF-41FD-BE53-56B1A2A6B78B}" type="datetime1">
              <a:rPr kumimoji="1" lang="ja-JP" altLang="en-US" smtClean="0"/>
              <a:t>2026/9/10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1696D82-706A-4CF4-8B01-B170AAE4AF39}" type="slidenum">
              <a:rPr kumimoji="1" lang="ja-JP" altLang="en-US" smtClean="0"/>
              <a:t>‹#›</a:t>
            </a:fld>
            <a:endParaRPr kumimoji="1" lang="ja-JP" altLang="en-US"/>
          </a:p>
        </p:txBody>
      </p:sp>
    </p:spTree>
    <p:extLst>
      <p:ext uri="{BB962C8B-B14F-4D97-AF65-F5344CB8AC3E}">
        <p14:creationId xmlns:p14="http://schemas.microsoft.com/office/powerpoint/2010/main" val="3377038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D8102D55-92D3-4759-BAF4-D3744CE9D3BB}" type="datetime1">
              <a:rPr kumimoji="1" lang="ja-JP" altLang="en-US" smtClean="0"/>
              <a:t>2026/9/10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81696D82-706A-4CF4-8B01-B170AAE4AF39}" type="slidenum">
              <a:rPr kumimoji="1" lang="ja-JP" altLang="en-US" smtClean="0"/>
              <a:t>‹#›</a:t>
            </a:fld>
            <a:endParaRPr kumimoji="1" lang="ja-JP" altLang="en-US"/>
          </a:p>
        </p:txBody>
      </p:sp>
    </p:spTree>
    <p:extLst>
      <p:ext uri="{BB962C8B-B14F-4D97-AF65-F5344CB8AC3E}">
        <p14:creationId xmlns:p14="http://schemas.microsoft.com/office/powerpoint/2010/main" val="2965375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4698F714-FFDD-4729-A827-2D8AED07D96F}" type="datetime1">
              <a:rPr kumimoji="1" lang="ja-JP" altLang="en-US" smtClean="0"/>
              <a:t>2026/9/10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81696D82-706A-4CF4-8B01-B170AAE4AF39}" type="slidenum">
              <a:rPr kumimoji="1" lang="ja-JP" altLang="en-US" smtClean="0"/>
              <a:t>‹#›</a:t>
            </a:fld>
            <a:endParaRPr kumimoji="1" lang="ja-JP" altLang="en-US"/>
          </a:p>
        </p:txBody>
      </p:sp>
    </p:spTree>
    <p:extLst>
      <p:ext uri="{BB962C8B-B14F-4D97-AF65-F5344CB8AC3E}">
        <p14:creationId xmlns:p14="http://schemas.microsoft.com/office/powerpoint/2010/main" val="267306838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16CBC0-EB32-46B9-8B11-63E9E878CF4E}" type="datetime1">
              <a:rPr kumimoji="1" lang="ja-JP" altLang="en-US" smtClean="0"/>
              <a:t>2026/9/10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81696D82-706A-4CF4-8B01-B170AAE4AF39}" type="slidenum">
              <a:rPr kumimoji="1" lang="ja-JP" altLang="en-US" smtClean="0"/>
              <a:t>‹#›</a:t>
            </a:fld>
            <a:endParaRPr kumimoji="1" lang="ja-JP" altLang="en-US"/>
          </a:p>
        </p:txBody>
      </p:sp>
    </p:spTree>
    <p:extLst>
      <p:ext uri="{BB962C8B-B14F-4D97-AF65-F5344CB8AC3E}">
        <p14:creationId xmlns:p14="http://schemas.microsoft.com/office/powerpoint/2010/main" val="1789109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74B3D0D-B315-4434-A8AB-122D32C7BBD8}" type="datetime1">
              <a:rPr kumimoji="1" lang="ja-JP" altLang="en-US" smtClean="0"/>
              <a:t>2026/9/10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1696D82-706A-4CF4-8B01-B170AAE4AF39}" type="slidenum">
              <a:rPr kumimoji="1" lang="ja-JP" altLang="en-US" smtClean="0"/>
              <a:t>‹#›</a:t>
            </a:fld>
            <a:endParaRPr kumimoji="1" lang="ja-JP" altLang="en-US"/>
          </a:p>
        </p:txBody>
      </p:sp>
    </p:spTree>
    <p:extLst>
      <p:ext uri="{BB962C8B-B14F-4D97-AF65-F5344CB8AC3E}">
        <p14:creationId xmlns:p14="http://schemas.microsoft.com/office/powerpoint/2010/main" val="13724092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74C48D01-2FFB-4066-BC03-A775C8BA74BD}" type="datetime1">
              <a:rPr kumimoji="1" lang="ja-JP" altLang="en-US" smtClean="0"/>
              <a:t>2026/9/10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1696D82-706A-4CF4-8B01-B170AAE4AF39}" type="slidenum">
              <a:rPr kumimoji="1" lang="ja-JP" altLang="en-US" smtClean="0"/>
              <a:t>‹#›</a:t>
            </a:fld>
            <a:endParaRPr kumimoji="1" lang="ja-JP" altLang="en-US"/>
          </a:p>
        </p:txBody>
      </p:sp>
    </p:spTree>
    <p:extLst>
      <p:ext uri="{BB962C8B-B14F-4D97-AF65-F5344CB8AC3E}">
        <p14:creationId xmlns:p14="http://schemas.microsoft.com/office/powerpoint/2010/main" val="3256384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2A86EE6-7E2A-4A0D-938A-3114DB22C447}" type="datetime1">
              <a:rPr kumimoji="1" lang="ja-JP" altLang="en-US" smtClean="0"/>
              <a:t>2026/9/10</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1696D82-706A-4CF4-8B01-B170AAE4AF39}" type="slidenum">
              <a:rPr kumimoji="1" lang="ja-JP" altLang="en-US" smtClean="0"/>
              <a:t>‹#›</a:t>
            </a:fld>
            <a:endParaRPr kumimoji="1" lang="ja-JP" altLang="en-US"/>
          </a:p>
        </p:txBody>
      </p:sp>
    </p:spTree>
    <p:extLst>
      <p:ext uri="{BB962C8B-B14F-4D97-AF65-F5344CB8AC3E}">
        <p14:creationId xmlns:p14="http://schemas.microsoft.com/office/powerpoint/2010/main" val="295341741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8C63320-E02B-5257-08E1-8BD0377B036F}"/>
              </a:ext>
            </a:extLst>
          </p:cNvPr>
          <p:cNvSpPr>
            <a:spLocks noGrp="1"/>
          </p:cNvSpPr>
          <p:nvPr>
            <p:ph type="title"/>
          </p:nvPr>
        </p:nvSpPr>
        <p:spPr>
          <a:xfrm>
            <a:off x="466854" y="2766218"/>
            <a:ext cx="8972291" cy="1325563"/>
          </a:xfrm>
        </p:spPr>
        <p:txBody>
          <a:bodyPr>
            <a:noAutofit/>
          </a:bodyPr>
          <a:lstStyle/>
          <a:p>
            <a:pPr algn="ctr"/>
            <a:r>
              <a:rPr lang="ja-JP" altLang="ja-JP" sz="4800" dirty="0">
                <a:latin typeface="Meiryo UI" panose="020B0604030504040204" pitchFamily="50" charset="-128"/>
                <a:ea typeface="Meiryo UI" panose="020B0604030504040204" pitchFamily="50" charset="-128"/>
              </a:rPr>
              <a:t>カスタマーハラスメント</a:t>
            </a:r>
            <a:r>
              <a:rPr lang="ja-JP" altLang="en-US" sz="4800" dirty="0">
                <a:latin typeface="Meiryo UI" panose="020B0604030504040204" pitchFamily="50" charset="-128"/>
                <a:ea typeface="Meiryo UI" panose="020B0604030504040204" pitchFamily="50" charset="-128"/>
              </a:rPr>
              <a:t>対応</a:t>
            </a:r>
            <a:r>
              <a:rPr lang="ja-JP" altLang="ja-JP" sz="4800" dirty="0">
                <a:latin typeface="Meiryo UI" panose="020B0604030504040204" pitchFamily="50" charset="-128"/>
                <a:ea typeface="Meiryo UI" panose="020B0604030504040204" pitchFamily="50" charset="-128"/>
              </a:rPr>
              <a:t>マニュアル</a:t>
            </a:r>
            <a:r>
              <a:rPr lang="en-US" altLang="ja-JP" sz="4800" dirty="0">
                <a:latin typeface="Meiryo UI" panose="020B0604030504040204" pitchFamily="50" charset="-128"/>
                <a:ea typeface="Meiryo UI" panose="020B0604030504040204" pitchFamily="50" charset="-128"/>
              </a:rPr>
              <a:t> </a:t>
            </a:r>
            <a:endParaRPr kumimoji="1" lang="ja-JP" altLang="en-US" sz="4800" dirty="0">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B616AA55-7198-6D65-88CD-D1F3FE38DB30}"/>
              </a:ext>
            </a:extLst>
          </p:cNvPr>
          <p:cNvSpPr txBox="1"/>
          <p:nvPr/>
        </p:nvSpPr>
        <p:spPr>
          <a:xfrm>
            <a:off x="8092440" y="173736"/>
            <a:ext cx="1723549" cy="461665"/>
          </a:xfrm>
          <a:prstGeom prst="rect">
            <a:avLst/>
          </a:prstGeom>
          <a:noFill/>
        </p:spPr>
        <p:txBody>
          <a:bodyPr wrap="none" rtlCol="0">
            <a:spAutoFit/>
          </a:bodyPr>
          <a:lstStyle/>
          <a:p>
            <a:r>
              <a:rPr lang="en-US" altLang="ja-JP" sz="2400" dirty="0">
                <a:latin typeface="Meiryo UI" panose="020B0604030504040204" pitchFamily="50" charset="-128"/>
                <a:ea typeface="Meiryo UI" panose="020B0604030504040204" pitchFamily="50" charset="-128"/>
              </a:rPr>
              <a:t>●</a:t>
            </a:r>
            <a:r>
              <a:rPr lang="ja-JP" altLang="ja-JP" sz="2400" dirty="0">
                <a:latin typeface="Meiryo UI" panose="020B0604030504040204" pitchFamily="50" charset="-128"/>
                <a:ea typeface="Meiryo UI" panose="020B0604030504040204" pitchFamily="50" charset="-128"/>
              </a:rPr>
              <a:t>年</a:t>
            </a:r>
            <a:r>
              <a:rPr lang="en-US" altLang="ja-JP" sz="2400" dirty="0">
                <a:latin typeface="Meiryo UI" panose="020B0604030504040204" pitchFamily="50" charset="-128"/>
                <a:ea typeface="Meiryo UI" panose="020B0604030504040204" pitchFamily="50" charset="-128"/>
              </a:rPr>
              <a:t>●</a:t>
            </a:r>
            <a:r>
              <a:rPr lang="ja-JP" altLang="ja-JP" sz="2400" dirty="0">
                <a:latin typeface="Meiryo UI" panose="020B0604030504040204" pitchFamily="50" charset="-128"/>
                <a:ea typeface="Meiryo UI" panose="020B0604030504040204" pitchFamily="50" charset="-128"/>
              </a:rPr>
              <a:t>月</a:t>
            </a:r>
            <a:r>
              <a:rPr lang="ja-JP" altLang="en-US" sz="2400" dirty="0">
                <a:latin typeface="Meiryo UI" panose="020B0604030504040204" pitchFamily="50" charset="-128"/>
                <a:ea typeface="Meiryo UI" panose="020B0604030504040204" pitchFamily="50" charset="-128"/>
              </a:rPr>
              <a:t>版</a:t>
            </a:r>
            <a:endParaRPr kumimoji="1" lang="ja-JP" altLang="en-US" sz="24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598157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05DF896E-16E9-63A8-7483-30C31BCF3085}"/>
              </a:ext>
            </a:extLst>
          </p:cNvPr>
          <p:cNvSpPr/>
          <p:nvPr/>
        </p:nvSpPr>
        <p:spPr>
          <a:xfrm>
            <a:off x="2189322" y="39636"/>
            <a:ext cx="3240881" cy="6803928"/>
          </a:xfrm>
          <a:prstGeom prst="roundRect">
            <a:avLst>
              <a:gd name="adj" fmla="val 7897"/>
            </a:avLst>
          </a:prstGeom>
          <a:solidFill>
            <a:srgbClr val="DCEA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EC3F69A7-525C-6B6D-4094-991556484C97}"/>
              </a:ext>
            </a:extLst>
          </p:cNvPr>
          <p:cNvSpPr/>
          <p:nvPr/>
        </p:nvSpPr>
        <p:spPr>
          <a:xfrm>
            <a:off x="5539446" y="34823"/>
            <a:ext cx="3240881" cy="6803927"/>
          </a:xfrm>
          <a:prstGeom prst="roundRect">
            <a:avLst>
              <a:gd name="adj" fmla="val 7897"/>
            </a:avLst>
          </a:prstGeom>
          <a:solidFill>
            <a:srgbClr val="FBE3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a:extLst>
              <a:ext uri="{FF2B5EF4-FFF2-40B4-BE49-F238E27FC236}">
                <a16:creationId xmlns:a16="http://schemas.microsoft.com/office/drawing/2014/main" id="{0F190BD5-89EC-CAB7-32C0-05C52B49F0D1}"/>
              </a:ext>
            </a:extLst>
          </p:cNvPr>
          <p:cNvSpPr txBox="1"/>
          <p:nvPr/>
        </p:nvSpPr>
        <p:spPr>
          <a:xfrm>
            <a:off x="4070391" y="167189"/>
            <a:ext cx="1338828" cy="646331"/>
          </a:xfrm>
          <a:prstGeom prst="rect">
            <a:avLst/>
          </a:prstGeom>
          <a:noFill/>
        </p:spPr>
        <p:txBody>
          <a:bodyPr wrap="none" rtlCol="0">
            <a:spAutoFit/>
          </a:bodyPr>
          <a:lstStyle/>
          <a:p>
            <a:r>
              <a:rPr kumimoji="1" lang="ja-JP" altLang="en-US" b="1" dirty="0"/>
              <a:t>一次対応者</a:t>
            </a:r>
            <a:endParaRPr kumimoji="1" lang="en-US" altLang="ja-JP" b="1" dirty="0"/>
          </a:p>
          <a:p>
            <a:endParaRPr kumimoji="1" lang="ja-JP" altLang="en-US" b="1" dirty="0"/>
          </a:p>
        </p:txBody>
      </p:sp>
      <p:sp>
        <p:nvSpPr>
          <p:cNvPr id="38" name="テキスト ボックス 37">
            <a:extLst>
              <a:ext uri="{FF2B5EF4-FFF2-40B4-BE49-F238E27FC236}">
                <a16:creationId xmlns:a16="http://schemas.microsoft.com/office/drawing/2014/main" id="{429B590B-D9B8-720A-F54C-FC654402517F}"/>
              </a:ext>
            </a:extLst>
          </p:cNvPr>
          <p:cNvSpPr txBox="1"/>
          <p:nvPr/>
        </p:nvSpPr>
        <p:spPr>
          <a:xfrm>
            <a:off x="7343012" y="182880"/>
            <a:ext cx="1338828" cy="369332"/>
          </a:xfrm>
          <a:prstGeom prst="rect">
            <a:avLst/>
          </a:prstGeom>
          <a:noFill/>
        </p:spPr>
        <p:txBody>
          <a:bodyPr wrap="none" rtlCol="0">
            <a:spAutoFit/>
          </a:bodyPr>
          <a:lstStyle/>
          <a:p>
            <a:r>
              <a:rPr kumimoji="1" lang="ja-JP" altLang="en-US" b="1" dirty="0"/>
              <a:t>二次対応者</a:t>
            </a:r>
          </a:p>
        </p:txBody>
      </p:sp>
      <p:grpSp>
        <p:nvGrpSpPr>
          <p:cNvPr id="97" name="グループ化 96">
            <a:extLst>
              <a:ext uri="{FF2B5EF4-FFF2-40B4-BE49-F238E27FC236}">
                <a16:creationId xmlns:a16="http://schemas.microsoft.com/office/drawing/2014/main" id="{F573F957-9DC2-7A61-4918-6952536D763A}"/>
              </a:ext>
            </a:extLst>
          </p:cNvPr>
          <p:cNvGrpSpPr/>
          <p:nvPr/>
        </p:nvGrpSpPr>
        <p:grpSpPr>
          <a:xfrm>
            <a:off x="2258789" y="182880"/>
            <a:ext cx="6443249" cy="6590550"/>
            <a:chOff x="1710150" y="182880"/>
            <a:chExt cx="6443249" cy="6590550"/>
          </a:xfrm>
        </p:grpSpPr>
        <p:sp>
          <p:nvSpPr>
            <p:cNvPr id="5" name="四角形: 角を丸くする 4">
              <a:extLst>
                <a:ext uri="{FF2B5EF4-FFF2-40B4-BE49-F238E27FC236}">
                  <a16:creationId xmlns:a16="http://schemas.microsoft.com/office/drawing/2014/main" id="{DE2F2D00-2BCA-E39E-77E3-9B37B4F910A3}"/>
                </a:ext>
              </a:extLst>
            </p:cNvPr>
            <p:cNvSpPr/>
            <p:nvPr/>
          </p:nvSpPr>
          <p:spPr>
            <a:xfrm>
              <a:off x="2034540" y="182880"/>
              <a:ext cx="1181100" cy="396240"/>
            </a:xfrm>
            <a:prstGeom prst="roundRect">
              <a:avLst>
                <a:gd name="adj" fmla="val 48077"/>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tx1"/>
                  </a:solidFill>
                </a:rPr>
                <a:t>クレーム</a:t>
              </a:r>
            </a:p>
          </p:txBody>
        </p:sp>
        <p:sp>
          <p:nvSpPr>
            <p:cNvPr id="9" name="正方形/長方形 8">
              <a:extLst>
                <a:ext uri="{FF2B5EF4-FFF2-40B4-BE49-F238E27FC236}">
                  <a16:creationId xmlns:a16="http://schemas.microsoft.com/office/drawing/2014/main" id="{DA108C6F-91E0-0983-5AB7-F18C1FC81F0D}"/>
                </a:ext>
              </a:extLst>
            </p:cNvPr>
            <p:cNvSpPr/>
            <p:nvPr/>
          </p:nvSpPr>
          <p:spPr>
            <a:xfrm>
              <a:off x="2034540" y="922020"/>
              <a:ext cx="1150620" cy="55626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tx1"/>
                  </a:solidFill>
                </a:rPr>
                <a:t>冷静に傾聴</a:t>
              </a:r>
              <a:endParaRPr kumimoji="1" lang="en-US" altLang="ja-JP" sz="1400" b="1" dirty="0">
                <a:solidFill>
                  <a:schemeClr val="tx1"/>
                </a:solidFill>
              </a:endParaRPr>
            </a:p>
            <a:p>
              <a:pPr algn="ctr"/>
              <a:r>
                <a:rPr kumimoji="1" lang="ja-JP" altLang="en-US" sz="1400" b="1" dirty="0">
                  <a:solidFill>
                    <a:schemeClr val="tx1"/>
                  </a:solidFill>
                </a:rPr>
                <a:t>事実確認</a:t>
              </a:r>
            </a:p>
          </p:txBody>
        </p:sp>
        <p:sp>
          <p:nvSpPr>
            <p:cNvPr id="11" name="ひし形 10">
              <a:extLst>
                <a:ext uri="{FF2B5EF4-FFF2-40B4-BE49-F238E27FC236}">
                  <a16:creationId xmlns:a16="http://schemas.microsoft.com/office/drawing/2014/main" id="{745F42D7-3C08-3975-B4F5-48627E6347C9}"/>
                </a:ext>
              </a:extLst>
            </p:cNvPr>
            <p:cNvSpPr/>
            <p:nvPr/>
          </p:nvSpPr>
          <p:spPr>
            <a:xfrm>
              <a:off x="1710150" y="1882140"/>
              <a:ext cx="1811602" cy="617220"/>
            </a:xfrm>
            <a:prstGeom prst="diamond">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ysClr val="windowText" lastClr="000000"/>
                  </a:solidFill>
                </a:rPr>
                <a:t>カスハラ判断</a:t>
              </a:r>
            </a:p>
          </p:txBody>
        </p:sp>
        <p:sp>
          <p:nvSpPr>
            <p:cNvPr id="13" name="正方形/長方形 12">
              <a:extLst>
                <a:ext uri="{FF2B5EF4-FFF2-40B4-BE49-F238E27FC236}">
                  <a16:creationId xmlns:a16="http://schemas.microsoft.com/office/drawing/2014/main" id="{44434B1C-F754-1672-0C2F-BF1EB2A14CDD}"/>
                </a:ext>
              </a:extLst>
            </p:cNvPr>
            <p:cNvSpPr/>
            <p:nvPr/>
          </p:nvSpPr>
          <p:spPr>
            <a:xfrm>
              <a:off x="2042160" y="3193733"/>
              <a:ext cx="1150620" cy="373381"/>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spc="-150" dirty="0">
                  <a:solidFill>
                    <a:schemeClr val="tx1"/>
                  </a:solidFill>
                </a:rPr>
                <a:t>クレーム対応</a:t>
              </a:r>
            </a:p>
          </p:txBody>
        </p:sp>
        <p:sp>
          <p:nvSpPr>
            <p:cNvPr id="15" name="正方形/長方形 14">
              <a:extLst>
                <a:ext uri="{FF2B5EF4-FFF2-40B4-BE49-F238E27FC236}">
                  <a16:creationId xmlns:a16="http://schemas.microsoft.com/office/drawing/2014/main" id="{15DD87ED-786A-EF4F-D63B-FCCC8105A189}"/>
                </a:ext>
              </a:extLst>
            </p:cNvPr>
            <p:cNvSpPr/>
            <p:nvPr/>
          </p:nvSpPr>
          <p:spPr>
            <a:xfrm>
              <a:off x="3470910" y="2536507"/>
              <a:ext cx="1150620" cy="578168"/>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spc="-150" dirty="0">
                  <a:solidFill>
                    <a:schemeClr val="tx1"/>
                  </a:solidFill>
                </a:rPr>
                <a:t>毅然とした</a:t>
              </a:r>
              <a:endParaRPr kumimoji="1" lang="en-US" altLang="ja-JP" sz="1400" b="1" spc="-150" dirty="0">
                <a:solidFill>
                  <a:schemeClr val="tx1"/>
                </a:solidFill>
              </a:endParaRPr>
            </a:p>
            <a:p>
              <a:pPr algn="ctr"/>
              <a:r>
                <a:rPr kumimoji="1" lang="ja-JP" altLang="en-US" sz="1400" b="1" spc="-150" dirty="0">
                  <a:solidFill>
                    <a:schemeClr val="tx1"/>
                  </a:solidFill>
                </a:rPr>
                <a:t>適切な対応</a:t>
              </a:r>
            </a:p>
          </p:txBody>
        </p:sp>
        <p:sp>
          <p:nvSpPr>
            <p:cNvPr id="17" name="ひし形 16">
              <a:extLst>
                <a:ext uri="{FF2B5EF4-FFF2-40B4-BE49-F238E27FC236}">
                  <a16:creationId xmlns:a16="http://schemas.microsoft.com/office/drawing/2014/main" id="{BA766D43-4CB7-A787-4A10-1A95472661D7}"/>
                </a:ext>
              </a:extLst>
            </p:cNvPr>
            <p:cNvSpPr/>
            <p:nvPr/>
          </p:nvSpPr>
          <p:spPr>
            <a:xfrm>
              <a:off x="3154683" y="3567113"/>
              <a:ext cx="1799021" cy="666750"/>
            </a:xfrm>
            <a:prstGeom prst="diamond">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ysClr val="windowText" lastClr="000000"/>
                  </a:solidFill>
                </a:rPr>
                <a:t>対応継続可否</a:t>
              </a:r>
            </a:p>
          </p:txBody>
        </p:sp>
        <p:sp>
          <p:nvSpPr>
            <p:cNvPr id="19" name="正方形/長方形 18">
              <a:extLst>
                <a:ext uri="{FF2B5EF4-FFF2-40B4-BE49-F238E27FC236}">
                  <a16:creationId xmlns:a16="http://schemas.microsoft.com/office/drawing/2014/main" id="{63D2A643-FEEB-A7EB-D99A-EE842B03BD71}"/>
                </a:ext>
              </a:extLst>
            </p:cNvPr>
            <p:cNvSpPr/>
            <p:nvPr/>
          </p:nvSpPr>
          <p:spPr>
            <a:xfrm>
              <a:off x="3337560" y="4686302"/>
              <a:ext cx="1386840" cy="373381"/>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spc="-150" dirty="0">
                  <a:solidFill>
                    <a:schemeClr val="tx1"/>
                  </a:solidFill>
                </a:rPr>
                <a:t>クレーム対応</a:t>
              </a:r>
            </a:p>
          </p:txBody>
        </p:sp>
        <p:sp>
          <p:nvSpPr>
            <p:cNvPr id="21" name="ひし形 20">
              <a:extLst>
                <a:ext uri="{FF2B5EF4-FFF2-40B4-BE49-F238E27FC236}">
                  <a16:creationId xmlns:a16="http://schemas.microsoft.com/office/drawing/2014/main" id="{84283909-6180-7CB9-A6D9-3AF6F5BD5C42}"/>
                </a:ext>
              </a:extLst>
            </p:cNvPr>
            <p:cNvSpPr/>
            <p:nvPr/>
          </p:nvSpPr>
          <p:spPr>
            <a:xfrm>
              <a:off x="4953694" y="4491991"/>
              <a:ext cx="1823893" cy="666750"/>
            </a:xfrm>
            <a:prstGeom prst="diamond">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ysClr val="windowText" lastClr="000000"/>
                  </a:solidFill>
                </a:rPr>
                <a:t>聞き入れ可否</a:t>
              </a:r>
            </a:p>
          </p:txBody>
        </p:sp>
        <p:sp>
          <p:nvSpPr>
            <p:cNvPr id="23" name="正方形/長方形 22">
              <a:extLst>
                <a:ext uri="{FF2B5EF4-FFF2-40B4-BE49-F238E27FC236}">
                  <a16:creationId xmlns:a16="http://schemas.microsoft.com/office/drawing/2014/main" id="{5393B52C-234F-DE9B-C7E2-BA2B3314617E}"/>
                </a:ext>
              </a:extLst>
            </p:cNvPr>
            <p:cNvSpPr/>
            <p:nvPr/>
          </p:nvSpPr>
          <p:spPr>
            <a:xfrm>
              <a:off x="5309238" y="3576639"/>
              <a:ext cx="1150620" cy="578168"/>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spc="-150" dirty="0">
                  <a:solidFill>
                    <a:schemeClr val="tx1"/>
                  </a:solidFill>
                </a:rPr>
                <a:t>毅然とした</a:t>
              </a:r>
              <a:endParaRPr kumimoji="1" lang="en-US" altLang="ja-JP" sz="1400" b="1" spc="-150" dirty="0">
                <a:solidFill>
                  <a:schemeClr val="tx1"/>
                </a:solidFill>
              </a:endParaRPr>
            </a:p>
            <a:p>
              <a:pPr algn="ctr"/>
              <a:r>
                <a:rPr kumimoji="1" lang="ja-JP" altLang="en-US" sz="1400" b="1" spc="-150" dirty="0">
                  <a:solidFill>
                    <a:schemeClr val="tx1"/>
                  </a:solidFill>
                </a:rPr>
                <a:t>適切な対応</a:t>
              </a:r>
            </a:p>
          </p:txBody>
        </p:sp>
        <p:sp>
          <p:nvSpPr>
            <p:cNvPr id="25" name="正方形/長方形 24">
              <a:extLst>
                <a:ext uri="{FF2B5EF4-FFF2-40B4-BE49-F238E27FC236}">
                  <a16:creationId xmlns:a16="http://schemas.microsoft.com/office/drawing/2014/main" id="{11480FE1-DB6A-99B7-016A-6D23BAE6EEBA}"/>
                </a:ext>
              </a:extLst>
            </p:cNvPr>
            <p:cNvSpPr/>
            <p:nvPr/>
          </p:nvSpPr>
          <p:spPr>
            <a:xfrm>
              <a:off x="6699887" y="3576639"/>
              <a:ext cx="1358263" cy="578168"/>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spc="-150" dirty="0">
                  <a:solidFill>
                    <a:schemeClr val="tx1"/>
                  </a:solidFill>
                </a:rPr>
                <a:t>警察への通報</a:t>
              </a:r>
            </a:p>
          </p:txBody>
        </p:sp>
        <p:sp>
          <p:nvSpPr>
            <p:cNvPr id="27" name="正方形/長方形 26">
              <a:extLst>
                <a:ext uri="{FF2B5EF4-FFF2-40B4-BE49-F238E27FC236}">
                  <a16:creationId xmlns:a16="http://schemas.microsoft.com/office/drawing/2014/main" id="{1B29557E-5582-807A-BA82-CF64BFC4BE12}"/>
                </a:ext>
              </a:extLst>
            </p:cNvPr>
            <p:cNvSpPr/>
            <p:nvPr/>
          </p:nvSpPr>
          <p:spPr>
            <a:xfrm>
              <a:off x="5191128" y="5519738"/>
              <a:ext cx="1386840" cy="373381"/>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spc="-150" dirty="0">
                  <a:solidFill>
                    <a:schemeClr val="tx1"/>
                  </a:solidFill>
                </a:rPr>
                <a:t>クレーム対応</a:t>
              </a:r>
            </a:p>
          </p:txBody>
        </p:sp>
        <p:sp>
          <p:nvSpPr>
            <p:cNvPr id="29" name="正方形/長方形 28">
              <a:extLst>
                <a:ext uri="{FF2B5EF4-FFF2-40B4-BE49-F238E27FC236}">
                  <a16:creationId xmlns:a16="http://schemas.microsoft.com/office/drawing/2014/main" id="{F16121B8-1CB4-CB33-CB83-73A948AC3D34}"/>
                </a:ext>
              </a:extLst>
            </p:cNvPr>
            <p:cNvSpPr/>
            <p:nvPr/>
          </p:nvSpPr>
          <p:spPr>
            <a:xfrm>
              <a:off x="6671309" y="5519737"/>
              <a:ext cx="1386840" cy="373381"/>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spc="-150" dirty="0">
                  <a:solidFill>
                    <a:schemeClr val="tx1"/>
                  </a:solidFill>
                </a:rPr>
                <a:t>退去要請等</a:t>
              </a:r>
            </a:p>
          </p:txBody>
        </p:sp>
        <p:sp>
          <p:nvSpPr>
            <p:cNvPr id="32" name="四角形: 角を丸くする 31">
              <a:extLst>
                <a:ext uri="{FF2B5EF4-FFF2-40B4-BE49-F238E27FC236}">
                  <a16:creationId xmlns:a16="http://schemas.microsoft.com/office/drawing/2014/main" id="{36F0A847-6D49-EBD4-7B1F-1172679650D3}"/>
                </a:ext>
              </a:extLst>
            </p:cNvPr>
            <p:cNvSpPr/>
            <p:nvPr/>
          </p:nvSpPr>
          <p:spPr>
            <a:xfrm>
              <a:off x="2042160" y="6377190"/>
              <a:ext cx="4535808" cy="396240"/>
            </a:xfrm>
            <a:prstGeom prst="roundRect">
              <a:avLst>
                <a:gd name="adj" fmla="val 43269"/>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tx1"/>
                  </a:solidFill>
                </a:rPr>
                <a:t>終結</a:t>
              </a:r>
            </a:p>
          </p:txBody>
        </p:sp>
        <p:sp>
          <p:nvSpPr>
            <p:cNvPr id="34" name="四角形: 角を丸くする 33">
              <a:extLst>
                <a:ext uri="{FF2B5EF4-FFF2-40B4-BE49-F238E27FC236}">
                  <a16:creationId xmlns:a16="http://schemas.microsoft.com/office/drawing/2014/main" id="{0F21FE95-6539-42C7-D718-E2EAD9081442}"/>
                </a:ext>
              </a:extLst>
            </p:cNvPr>
            <p:cNvSpPr/>
            <p:nvPr/>
          </p:nvSpPr>
          <p:spPr>
            <a:xfrm>
              <a:off x="6699886" y="6361946"/>
              <a:ext cx="1358264" cy="396240"/>
            </a:xfrm>
            <a:prstGeom prst="roundRect">
              <a:avLst>
                <a:gd name="adj" fmla="val 36859"/>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tx1"/>
                  </a:solidFill>
                </a:rPr>
                <a:t>対応中止</a:t>
              </a:r>
            </a:p>
          </p:txBody>
        </p:sp>
        <p:sp>
          <p:nvSpPr>
            <p:cNvPr id="40" name="テキスト ボックス 39">
              <a:extLst>
                <a:ext uri="{FF2B5EF4-FFF2-40B4-BE49-F238E27FC236}">
                  <a16:creationId xmlns:a16="http://schemas.microsoft.com/office/drawing/2014/main" id="{3E2F4ED1-3732-63ED-41E4-D12A87A23C42}"/>
                </a:ext>
              </a:extLst>
            </p:cNvPr>
            <p:cNvSpPr txBox="1"/>
            <p:nvPr/>
          </p:nvSpPr>
          <p:spPr>
            <a:xfrm>
              <a:off x="4294730" y="1651308"/>
              <a:ext cx="1569660" cy="461665"/>
            </a:xfrm>
            <a:prstGeom prst="rect">
              <a:avLst/>
            </a:prstGeom>
            <a:noFill/>
          </p:spPr>
          <p:txBody>
            <a:bodyPr wrap="none" rtlCol="0">
              <a:spAutoFit/>
            </a:bodyPr>
            <a:lstStyle/>
            <a:p>
              <a:r>
                <a:rPr kumimoji="1" lang="ja-JP" altLang="en-US" sz="1200" b="1" dirty="0"/>
                <a:t>カスハラが継続し、</a:t>
              </a:r>
              <a:endParaRPr kumimoji="1" lang="en-US" altLang="ja-JP" sz="1200" b="1" dirty="0"/>
            </a:p>
            <a:p>
              <a:r>
                <a:rPr kumimoji="1" lang="ja-JP" altLang="en-US" sz="1200" b="1" dirty="0"/>
                <a:t>緊急性がある場合</a:t>
              </a:r>
            </a:p>
          </p:txBody>
        </p:sp>
        <p:sp>
          <p:nvSpPr>
            <p:cNvPr id="42" name="テキスト ボックス 41">
              <a:extLst>
                <a:ext uri="{FF2B5EF4-FFF2-40B4-BE49-F238E27FC236}">
                  <a16:creationId xmlns:a16="http://schemas.microsoft.com/office/drawing/2014/main" id="{5C216DE8-6663-FC6D-1F38-3E1609E5FCB3}"/>
                </a:ext>
              </a:extLst>
            </p:cNvPr>
            <p:cNvSpPr txBox="1"/>
            <p:nvPr/>
          </p:nvSpPr>
          <p:spPr>
            <a:xfrm>
              <a:off x="1825020" y="2564956"/>
              <a:ext cx="810230" cy="461665"/>
            </a:xfrm>
            <a:prstGeom prst="rect">
              <a:avLst/>
            </a:prstGeom>
            <a:noFill/>
          </p:spPr>
          <p:txBody>
            <a:bodyPr wrap="square" rtlCol="0">
              <a:spAutoFit/>
            </a:bodyPr>
            <a:lstStyle/>
            <a:p>
              <a:r>
                <a:rPr kumimoji="1" lang="ja-JP" altLang="en-US" sz="1200" b="1" dirty="0"/>
                <a:t>正当な</a:t>
              </a:r>
              <a:endParaRPr kumimoji="1" lang="en-US" altLang="ja-JP" sz="1200" b="1" dirty="0"/>
            </a:p>
            <a:p>
              <a:r>
                <a:rPr kumimoji="1" lang="ja-JP" altLang="en-US" sz="1200" b="1" dirty="0"/>
                <a:t>クレーム</a:t>
              </a:r>
            </a:p>
          </p:txBody>
        </p:sp>
        <p:sp>
          <p:nvSpPr>
            <p:cNvPr id="44" name="テキスト ボックス 43">
              <a:extLst>
                <a:ext uri="{FF2B5EF4-FFF2-40B4-BE49-F238E27FC236}">
                  <a16:creationId xmlns:a16="http://schemas.microsoft.com/office/drawing/2014/main" id="{84E33899-597C-A64B-AA3F-10A9CA12E5F8}"/>
                </a:ext>
              </a:extLst>
            </p:cNvPr>
            <p:cNvSpPr txBox="1"/>
            <p:nvPr/>
          </p:nvSpPr>
          <p:spPr>
            <a:xfrm>
              <a:off x="7175749" y="2410093"/>
              <a:ext cx="977650" cy="830997"/>
            </a:xfrm>
            <a:prstGeom prst="rect">
              <a:avLst/>
            </a:prstGeom>
            <a:noFill/>
          </p:spPr>
          <p:txBody>
            <a:bodyPr wrap="square" rtlCol="0">
              <a:spAutoFit/>
            </a:bodyPr>
            <a:lstStyle/>
            <a:p>
              <a:r>
                <a:rPr kumimoji="1" lang="ja-JP" altLang="en-US" sz="1200" b="1" dirty="0"/>
                <a:t>明らかに</a:t>
              </a:r>
              <a:endParaRPr kumimoji="1" lang="en-US" altLang="ja-JP" sz="1200" b="1" dirty="0"/>
            </a:p>
            <a:p>
              <a:r>
                <a:rPr kumimoji="1" lang="ja-JP" altLang="en-US" sz="1200" b="1" dirty="0"/>
                <a:t>刑罰法令に抵触する</a:t>
              </a:r>
              <a:endParaRPr kumimoji="1" lang="en-US" altLang="ja-JP" sz="1200" b="1" dirty="0"/>
            </a:p>
            <a:p>
              <a:r>
                <a:rPr kumimoji="1" lang="ja-JP" altLang="en-US" sz="1200" b="1" dirty="0"/>
                <a:t>場合</a:t>
              </a:r>
            </a:p>
          </p:txBody>
        </p:sp>
        <p:sp>
          <p:nvSpPr>
            <p:cNvPr id="46" name="テキスト ボックス 45">
              <a:extLst>
                <a:ext uri="{FF2B5EF4-FFF2-40B4-BE49-F238E27FC236}">
                  <a16:creationId xmlns:a16="http://schemas.microsoft.com/office/drawing/2014/main" id="{09863884-7C9D-78E2-AF64-521CD3B2A811}"/>
                </a:ext>
              </a:extLst>
            </p:cNvPr>
            <p:cNvSpPr txBox="1"/>
            <p:nvPr/>
          </p:nvSpPr>
          <p:spPr>
            <a:xfrm>
              <a:off x="4431389" y="4009959"/>
              <a:ext cx="1107996" cy="646331"/>
            </a:xfrm>
            <a:prstGeom prst="rect">
              <a:avLst/>
            </a:prstGeom>
            <a:noFill/>
          </p:spPr>
          <p:txBody>
            <a:bodyPr wrap="none" rtlCol="0">
              <a:spAutoFit/>
            </a:bodyPr>
            <a:lstStyle/>
            <a:p>
              <a:r>
                <a:rPr kumimoji="1" lang="ja-JP" altLang="en-US" sz="1200" b="1" dirty="0"/>
                <a:t>不可能</a:t>
              </a:r>
              <a:endParaRPr kumimoji="1" lang="en-US" altLang="ja-JP" sz="1200" b="1" dirty="0"/>
            </a:p>
            <a:p>
              <a:r>
                <a:rPr kumimoji="1" lang="ja-JP" altLang="en-US" sz="1200" b="1" u="sng" dirty="0"/>
                <a:t>二次対応者へ</a:t>
              </a:r>
              <a:endParaRPr kumimoji="1" lang="en-US" altLang="ja-JP" sz="1200" b="1" u="sng" dirty="0"/>
            </a:p>
            <a:p>
              <a:r>
                <a:rPr kumimoji="1" lang="ja-JP" altLang="en-US" sz="1200" b="1" u="sng" dirty="0"/>
                <a:t>引継ぎ</a:t>
              </a:r>
            </a:p>
          </p:txBody>
        </p:sp>
        <p:sp>
          <p:nvSpPr>
            <p:cNvPr id="49" name="テキスト ボックス 48">
              <a:extLst>
                <a:ext uri="{FF2B5EF4-FFF2-40B4-BE49-F238E27FC236}">
                  <a16:creationId xmlns:a16="http://schemas.microsoft.com/office/drawing/2014/main" id="{81BCFD0B-6DD0-752B-4298-6974A785BC7A}"/>
                </a:ext>
              </a:extLst>
            </p:cNvPr>
            <p:cNvSpPr txBox="1"/>
            <p:nvPr/>
          </p:nvSpPr>
          <p:spPr>
            <a:xfrm>
              <a:off x="3470911" y="4266744"/>
              <a:ext cx="492443" cy="276999"/>
            </a:xfrm>
            <a:prstGeom prst="rect">
              <a:avLst/>
            </a:prstGeom>
            <a:noFill/>
          </p:spPr>
          <p:txBody>
            <a:bodyPr wrap="none" rtlCol="0">
              <a:spAutoFit/>
            </a:bodyPr>
            <a:lstStyle/>
            <a:p>
              <a:r>
                <a:rPr kumimoji="1" lang="ja-JP" altLang="en-US" sz="1200" b="1" dirty="0"/>
                <a:t>可能</a:t>
              </a:r>
            </a:p>
          </p:txBody>
        </p:sp>
        <p:sp>
          <p:nvSpPr>
            <p:cNvPr id="52" name="テキスト ボックス 51">
              <a:extLst>
                <a:ext uri="{FF2B5EF4-FFF2-40B4-BE49-F238E27FC236}">
                  <a16:creationId xmlns:a16="http://schemas.microsoft.com/office/drawing/2014/main" id="{33362544-6B72-9D16-BE70-9A17E03D8439}"/>
                </a:ext>
              </a:extLst>
            </p:cNvPr>
            <p:cNvSpPr txBox="1"/>
            <p:nvPr/>
          </p:nvSpPr>
          <p:spPr>
            <a:xfrm>
              <a:off x="6732687" y="4524519"/>
              <a:ext cx="646331" cy="276999"/>
            </a:xfrm>
            <a:prstGeom prst="rect">
              <a:avLst/>
            </a:prstGeom>
            <a:noFill/>
          </p:spPr>
          <p:txBody>
            <a:bodyPr wrap="none" rtlCol="0">
              <a:spAutoFit/>
            </a:bodyPr>
            <a:lstStyle/>
            <a:p>
              <a:r>
                <a:rPr kumimoji="1" lang="ja-JP" altLang="en-US" sz="1200" b="1" dirty="0"/>
                <a:t>不可能</a:t>
              </a:r>
            </a:p>
          </p:txBody>
        </p:sp>
        <p:sp>
          <p:nvSpPr>
            <p:cNvPr id="54" name="テキスト ボックス 53">
              <a:extLst>
                <a:ext uri="{FF2B5EF4-FFF2-40B4-BE49-F238E27FC236}">
                  <a16:creationId xmlns:a16="http://schemas.microsoft.com/office/drawing/2014/main" id="{F242192D-77CF-9A9E-158D-AB70B9D12EDE}"/>
                </a:ext>
              </a:extLst>
            </p:cNvPr>
            <p:cNvSpPr txBox="1"/>
            <p:nvPr/>
          </p:nvSpPr>
          <p:spPr>
            <a:xfrm>
              <a:off x="5356034" y="5174609"/>
              <a:ext cx="492443" cy="276999"/>
            </a:xfrm>
            <a:prstGeom prst="rect">
              <a:avLst/>
            </a:prstGeom>
            <a:noFill/>
          </p:spPr>
          <p:txBody>
            <a:bodyPr wrap="none" rtlCol="0">
              <a:spAutoFit/>
            </a:bodyPr>
            <a:lstStyle/>
            <a:p>
              <a:r>
                <a:rPr kumimoji="1" lang="ja-JP" altLang="en-US" sz="1200" b="1" dirty="0"/>
                <a:t>可能</a:t>
              </a:r>
            </a:p>
          </p:txBody>
        </p:sp>
        <p:cxnSp>
          <p:nvCxnSpPr>
            <p:cNvPr id="56" name="直線矢印コネクタ 55">
              <a:extLst>
                <a:ext uri="{FF2B5EF4-FFF2-40B4-BE49-F238E27FC236}">
                  <a16:creationId xmlns:a16="http://schemas.microsoft.com/office/drawing/2014/main" id="{80BD180A-36AF-E670-263F-DB1305069F5B}"/>
                </a:ext>
              </a:extLst>
            </p:cNvPr>
            <p:cNvCxnSpPr/>
            <p:nvPr/>
          </p:nvCxnSpPr>
          <p:spPr>
            <a:xfrm>
              <a:off x="2625090" y="579120"/>
              <a:ext cx="0" cy="342900"/>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58" name="直線矢印コネクタ 57">
              <a:extLst>
                <a:ext uri="{FF2B5EF4-FFF2-40B4-BE49-F238E27FC236}">
                  <a16:creationId xmlns:a16="http://schemas.microsoft.com/office/drawing/2014/main" id="{B18E6CE9-1C2F-C5A1-65E8-B4DA219EEC79}"/>
                </a:ext>
              </a:extLst>
            </p:cNvPr>
            <p:cNvCxnSpPr>
              <a:cxnSpLocks/>
            </p:cNvCxnSpPr>
            <p:nvPr/>
          </p:nvCxnSpPr>
          <p:spPr>
            <a:xfrm>
              <a:off x="2617470" y="1479857"/>
              <a:ext cx="7620" cy="402282"/>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59" name="直線矢印コネクタ 58">
              <a:extLst>
                <a:ext uri="{FF2B5EF4-FFF2-40B4-BE49-F238E27FC236}">
                  <a16:creationId xmlns:a16="http://schemas.microsoft.com/office/drawing/2014/main" id="{8E92BFBC-2101-0850-3CDE-149A9E2E656F}"/>
                </a:ext>
              </a:extLst>
            </p:cNvPr>
            <p:cNvCxnSpPr>
              <a:cxnSpLocks/>
              <a:endCxn id="13" idx="0"/>
            </p:cNvCxnSpPr>
            <p:nvPr/>
          </p:nvCxnSpPr>
          <p:spPr>
            <a:xfrm flipH="1">
              <a:off x="2617470" y="2521306"/>
              <a:ext cx="7620" cy="672426"/>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61" name="直線矢印コネクタ 60">
              <a:extLst>
                <a:ext uri="{FF2B5EF4-FFF2-40B4-BE49-F238E27FC236}">
                  <a16:creationId xmlns:a16="http://schemas.microsoft.com/office/drawing/2014/main" id="{6D5E3EDA-0F8D-2020-8F22-404DD3E941C8}"/>
                </a:ext>
              </a:extLst>
            </p:cNvPr>
            <p:cNvCxnSpPr>
              <a:cxnSpLocks/>
            </p:cNvCxnSpPr>
            <p:nvPr/>
          </p:nvCxnSpPr>
          <p:spPr>
            <a:xfrm>
              <a:off x="2625090" y="3576640"/>
              <a:ext cx="0" cy="2785307"/>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63" name="直線矢印コネクタ 62">
              <a:extLst>
                <a:ext uri="{FF2B5EF4-FFF2-40B4-BE49-F238E27FC236}">
                  <a16:creationId xmlns:a16="http://schemas.microsoft.com/office/drawing/2014/main" id="{4CEEEF88-E5D9-24A2-260C-236715194865}"/>
                </a:ext>
              </a:extLst>
            </p:cNvPr>
            <p:cNvCxnSpPr>
              <a:cxnSpLocks/>
            </p:cNvCxnSpPr>
            <p:nvPr/>
          </p:nvCxnSpPr>
          <p:spPr>
            <a:xfrm>
              <a:off x="4046220" y="5059682"/>
              <a:ext cx="0" cy="1317508"/>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64" name="直線矢印コネクタ 63">
              <a:extLst>
                <a:ext uri="{FF2B5EF4-FFF2-40B4-BE49-F238E27FC236}">
                  <a16:creationId xmlns:a16="http://schemas.microsoft.com/office/drawing/2014/main" id="{79EEA49A-7BA5-CF53-7628-F722AFE37893}"/>
                </a:ext>
              </a:extLst>
            </p:cNvPr>
            <p:cNvCxnSpPr>
              <a:cxnSpLocks/>
              <a:endCxn id="19" idx="0"/>
            </p:cNvCxnSpPr>
            <p:nvPr/>
          </p:nvCxnSpPr>
          <p:spPr>
            <a:xfrm>
              <a:off x="4030980" y="4233863"/>
              <a:ext cx="0" cy="452438"/>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66" name="直線矢印コネクタ 65">
              <a:extLst>
                <a:ext uri="{FF2B5EF4-FFF2-40B4-BE49-F238E27FC236}">
                  <a16:creationId xmlns:a16="http://schemas.microsoft.com/office/drawing/2014/main" id="{87A28A41-5A61-6DFA-9A9B-C976995DD9B8}"/>
                </a:ext>
              </a:extLst>
            </p:cNvPr>
            <p:cNvCxnSpPr>
              <a:cxnSpLocks/>
            </p:cNvCxnSpPr>
            <p:nvPr/>
          </p:nvCxnSpPr>
          <p:spPr>
            <a:xfrm>
              <a:off x="4029710" y="3114675"/>
              <a:ext cx="0" cy="452438"/>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68" name="直線矢印コネクタ 67">
              <a:extLst>
                <a:ext uri="{FF2B5EF4-FFF2-40B4-BE49-F238E27FC236}">
                  <a16:creationId xmlns:a16="http://schemas.microsoft.com/office/drawing/2014/main" id="{5383F0F0-AE48-AF6D-1302-0CA5F87F4D5D}"/>
                </a:ext>
              </a:extLst>
            </p:cNvPr>
            <p:cNvCxnSpPr>
              <a:cxnSpLocks/>
            </p:cNvCxnSpPr>
            <p:nvPr/>
          </p:nvCxnSpPr>
          <p:spPr>
            <a:xfrm>
              <a:off x="5884548" y="4165901"/>
              <a:ext cx="0" cy="326090"/>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70" name="直線矢印コネクタ 69">
              <a:extLst>
                <a:ext uri="{FF2B5EF4-FFF2-40B4-BE49-F238E27FC236}">
                  <a16:creationId xmlns:a16="http://schemas.microsoft.com/office/drawing/2014/main" id="{C2901AAB-98D3-42B8-7761-B12492159014}"/>
                </a:ext>
              </a:extLst>
            </p:cNvPr>
            <p:cNvCxnSpPr>
              <a:cxnSpLocks/>
            </p:cNvCxnSpPr>
            <p:nvPr/>
          </p:nvCxnSpPr>
          <p:spPr>
            <a:xfrm>
              <a:off x="5870739" y="5150062"/>
              <a:ext cx="0" cy="343482"/>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72" name="直線矢印コネクタ 71">
              <a:extLst>
                <a:ext uri="{FF2B5EF4-FFF2-40B4-BE49-F238E27FC236}">
                  <a16:creationId xmlns:a16="http://schemas.microsoft.com/office/drawing/2014/main" id="{E208F0AF-E00D-5285-7592-91A025E95A11}"/>
                </a:ext>
              </a:extLst>
            </p:cNvPr>
            <p:cNvCxnSpPr>
              <a:cxnSpLocks/>
            </p:cNvCxnSpPr>
            <p:nvPr/>
          </p:nvCxnSpPr>
          <p:spPr>
            <a:xfrm>
              <a:off x="5870739" y="5893118"/>
              <a:ext cx="0" cy="468829"/>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73" name="直線矢印コネクタ 72">
              <a:extLst>
                <a:ext uri="{FF2B5EF4-FFF2-40B4-BE49-F238E27FC236}">
                  <a16:creationId xmlns:a16="http://schemas.microsoft.com/office/drawing/2014/main" id="{809B8BD3-2CF6-AB32-2FC2-02643BC52A33}"/>
                </a:ext>
              </a:extLst>
            </p:cNvPr>
            <p:cNvCxnSpPr>
              <a:cxnSpLocks/>
            </p:cNvCxnSpPr>
            <p:nvPr/>
          </p:nvCxnSpPr>
          <p:spPr>
            <a:xfrm>
              <a:off x="7379017" y="5908362"/>
              <a:ext cx="0" cy="468829"/>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74" name="直線矢印コネクタ 73">
              <a:extLst>
                <a:ext uri="{FF2B5EF4-FFF2-40B4-BE49-F238E27FC236}">
                  <a16:creationId xmlns:a16="http://schemas.microsoft.com/office/drawing/2014/main" id="{36934FF6-FF02-E7BA-BF0E-3C5ECE7CA7D0}"/>
                </a:ext>
              </a:extLst>
            </p:cNvPr>
            <p:cNvCxnSpPr>
              <a:cxnSpLocks/>
              <a:stCxn id="17" idx="3"/>
            </p:cNvCxnSpPr>
            <p:nvPr/>
          </p:nvCxnSpPr>
          <p:spPr>
            <a:xfrm>
              <a:off x="4953704" y="3900488"/>
              <a:ext cx="337434" cy="0"/>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75" name="コネクタ: カギ線 74">
              <a:extLst>
                <a:ext uri="{FF2B5EF4-FFF2-40B4-BE49-F238E27FC236}">
                  <a16:creationId xmlns:a16="http://schemas.microsoft.com/office/drawing/2014/main" id="{E07F423E-CF65-2ED1-1AE3-E3FC3BEB7D03}"/>
                </a:ext>
              </a:extLst>
            </p:cNvPr>
            <p:cNvCxnSpPr>
              <a:cxnSpLocks/>
            </p:cNvCxnSpPr>
            <p:nvPr/>
          </p:nvCxnSpPr>
          <p:spPr>
            <a:xfrm>
              <a:off x="3167664" y="2186591"/>
              <a:ext cx="2716885" cy="1361357"/>
            </a:xfrm>
            <a:prstGeom prst="bentConnector3">
              <a:avLst>
                <a:gd name="adj1" fmla="val 100251"/>
              </a:avLst>
            </a:prstGeom>
            <a:ln w="57150">
              <a:solidFill>
                <a:schemeClr val="tx1"/>
              </a:solidFill>
              <a:prstDash val="sysDash"/>
              <a:tailEnd type="triangle"/>
            </a:ln>
          </p:spPr>
          <p:style>
            <a:lnRef idx="2">
              <a:schemeClr val="accent1"/>
            </a:lnRef>
            <a:fillRef idx="0">
              <a:schemeClr val="accent1"/>
            </a:fillRef>
            <a:effectRef idx="1">
              <a:schemeClr val="accent1"/>
            </a:effectRef>
            <a:fontRef idx="minor">
              <a:schemeClr val="tx1"/>
            </a:fontRef>
          </p:style>
        </p:cxnSp>
        <p:cxnSp>
          <p:nvCxnSpPr>
            <p:cNvPr id="77" name="コネクタ: カギ線 76">
              <a:extLst>
                <a:ext uri="{FF2B5EF4-FFF2-40B4-BE49-F238E27FC236}">
                  <a16:creationId xmlns:a16="http://schemas.microsoft.com/office/drawing/2014/main" id="{30381088-562D-C93A-F521-69910E354922}"/>
                </a:ext>
              </a:extLst>
            </p:cNvPr>
            <p:cNvCxnSpPr>
              <a:cxnSpLocks/>
            </p:cNvCxnSpPr>
            <p:nvPr/>
          </p:nvCxnSpPr>
          <p:spPr>
            <a:xfrm>
              <a:off x="3167664" y="2172877"/>
              <a:ext cx="3970195" cy="1383143"/>
            </a:xfrm>
            <a:prstGeom prst="bentConnector3">
              <a:avLst>
                <a:gd name="adj1" fmla="val 99582"/>
              </a:avLst>
            </a:prstGeom>
            <a:ln w="57150">
              <a:solidFill>
                <a:schemeClr val="tx1"/>
              </a:solidFill>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78" name="コネクタ: カギ線 77">
              <a:extLst>
                <a:ext uri="{FF2B5EF4-FFF2-40B4-BE49-F238E27FC236}">
                  <a16:creationId xmlns:a16="http://schemas.microsoft.com/office/drawing/2014/main" id="{780D6F0D-A257-1E98-1EE9-39098DF060AC}"/>
                </a:ext>
              </a:extLst>
            </p:cNvPr>
            <p:cNvCxnSpPr>
              <a:cxnSpLocks/>
              <a:stCxn id="21" idx="3"/>
            </p:cNvCxnSpPr>
            <p:nvPr/>
          </p:nvCxnSpPr>
          <p:spPr>
            <a:xfrm>
              <a:off x="6777587" y="4825366"/>
              <a:ext cx="625643" cy="659466"/>
            </a:xfrm>
            <a:prstGeom prst="bentConnector2">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80" name="コネクタ: カギ線 79">
              <a:extLst>
                <a:ext uri="{FF2B5EF4-FFF2-40B4-BE49-F238E27FC236}">
                  <a16:creationId xmlns:a16="http://schemas.microsoft.com/office/drawing/2014/main" id="{5C9C0D87-8589-6D88-244E-5F588D90E8D3}"/>
                </a:ext>
              </a:extLst>
            </p:cNvPr>
            <p:cNvCxnSpPr/>
            <p:nvPr/>
          </p:nvCxnSpPr>
          <p:spPr>
            <a:xfrm rot="5400000" flipH="1" flipV="1">
              <a:off x="2614942" y="4275499"/>
              <a:ext cx="972503" cy="260985"/>
            </a:xfrm>
            <a:prstGeom prst="bentConnector3">
              <a:avLst>
                <a:gd name="adj1" fmla="val 100604"/>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81" name="直線コネクタ 80">
              <a:extLst>
                <a:ext uri="{FF2B5EF4-FFF2-40B4-BE49-F238E27FC236}">
                  <a16:creationId xmlns:a16="http://schemas.microsoft.com/office/drawing/2014/main" id="{6E049619-6A91-9BDF-1C9D-E682B79CD0F5}"/>
                </a:ext>
              </a:extLst>
            </p:cNvPr>
            <p:cNvCxnSpPr>
              <a:cxnSpLocks/>
            </p:cNvCxnSpPr>
            <p:nvPr/>
          </p:nvCxnSpPr>
          <p:spPr>
            <a:xfrm>
              <a:off x="2970701" y="4872993"/>
              <a:ext cx="386109" cy="0"/>
            </a:xfrm>
            <a:prstGeom prst="line">
              <a:avLst/>
            </a:prstGeom>
            <a:ln w="571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3" name="コネクタ: カギ線 82">
              <a:extLst>
                <a:ext uri="{FF2B5EF4-FFF2-40B4-BE49-F238E27FC236}">
                  <a16:creationId xmlns:a16="http://schemas.microsoft.com/office/drawing/2014/main" id="{180A99E4-CFA3-357A-16A1-E121EC2B3BA2}"/>
                </a:ext>
              </a:extLst>
            </p:cNvPr>
            <p:cNvCxnSpPr>
              <a:cxnSpLocks/>
              <a:endCxn id="15" idx="0"/>
            </p:cNvCxnSpPr>
            <p:nvPr/>
          </p:nvCxnSpPr>
          <p:spPr>
            <a:xfrm>
              <a:off x="3200400" y="2178731"/>
              <a:ext cx="845820" cy="357776"/>
            </a:xfrm>
            <a:prstGeom prst="bentConnector2">
              <a:avLst/>
            </a:prstGeom>
            <a:ln w="57150">
              <a:solidFill>
                <a:schemeClr val="tx1"/>
              </a:solidFill>
              <a:prstDash val="solid"/>
              <a:tailEnd type="triangle"/>
            </a:ln>
          </p:spPr>
          <p:style>
            <a:lnRef idx="2">
              <a:schemeClr val="accent1"/>
            </a:lnRef>
            <a:fillRef idx="0">
              <a:schemeClr val="accent1"/>
            </a:fillRef>
            <a:effectRef idx="1">
              <a:schemeClr val="accent1"/>
            </a:effectRef>
            <a:fontRef idx="minor">
              <a:schemeClr val="tx1"/>
            </a:fontRef>
          </p:style>
        </p:cxnSp>
        <p:sp>
          <p:nvSpPr>
            <p:cNvPr id="84" name="星: 12 pt 83">
              <a:extLst>
                <a:ext uri="{FF2B5EF4-FFF2-40B4-BE49-F238E27FC236}">
                  <a16:creationId xmlns:a16="http://schemas.microsoft.com/office/drawing/2014/main" id="{C812CCFF-BAE8-BE61-DE99-3C299327B24D}"/>
                </a:ext>
              </a:extLst>
            </p:cNvPr>
            <p:cNvSpPr/>
            <p:nvPr/>
          </p:nvSpPr>
          <p:spPr>
            <a:xfrm rot="20645419">
              <a:off x="2760167" y="1775984"/>
              <a:ext cx="1717052" cy="584849"/>
            </a:xfrm>
            <a:prstGeom prst="star12">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tx1"/>
                  </a:solidFill>
                </a:rPr>
                <a:t>カスハラ</a:t>
              </a:r>
            </a:p>
          </p:txBody>
        </p:sp>
      </p:grpSp>
      <p:sp>
        <p:nvSpPr>
          <p:cNvPr id="98" name="タイトル 1">
            <a:extLst>
              <a:ext uri="{FF2B5EF4-FFF2-40B4-BE49-F238E27FC236}">
                <a16:creationId xmlns:a16="http://schemas.microsoft.com/office/drawing/2014/main" id="{5383B544-E2A3-5D08-6DD4-0B2AC2B2B52A}"/>
              </a:ext>
            </a:extLst>
          </p:cNvPr>
          <p:cNvSpPr txBox="1">
            <a:spLocks/>
          </p:cNvSpPr>
          <p:nvPr/>
        </p:nvSpPr>
        <p:spPr>
          <a:xfrm>
            <a:off x="39942" y="172027"/>
            <a:ext cx="1714968" cy="94314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参考</a:t>
            </a:r>
            <a:r>
              <a:rPr lang="en-US" altLang="ja-JP" sz="2000" dirty="0">
                <a:latin typeface="Meiryo UI" panose="020B0604030504040204" pitchFamily="50" charset="-128"/>
                <a:ea typeface="Meiryo UI" panose="020B0604030504040204" pitchFamily="50" charset="-128"/>
              </a:rPr>
              <a:t>】</a:t>
            </a:r>
          </a:p>
          <a:p>
            <a:pPr algn="l"/>
            <a:r>
              <a:rPr lang="ja-JP" altLang="en-US" sz="2000" dirty="0">
                <a:latin typeface="Meiryo UI" panose="020B0604030504040204" pitchFamily="50" charset="-128"/>
                <a:ea typeface="Meiryo UI" panose="020B0604030504040204" pitchFamily="50" charset="-128"/>
              </a:rPr>
              <a:t>カスハラ対応のフロー図</a:t>
            </a:r>
          </a:p>
        </p:txBody>
      </p:sp>
    </p:spTree>
    <p:extLst>
      <p:ext uri="{BB962C8B-B14F-4D97-AF65-F5344CB8AC3E}">
        <p14:creationId xmlns:p14="http://schemas.microsoft.com/office/powerpoint/2010/main" val="36270704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9B3A5-0BD6-D502-2383-2A6339806D1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23EB925-E407-E73B-912E-0488FB184589}"/>
              </a:ext>
            </a:extLst>
          </p:cNvPr>
          <p:cNvSpPr>
            <a:spLocks noGrp="1"/>
          </p:cNvSpPr>
          <p:nvPr>
            <p:ph type="title"/>
          </p:nvPr>
        </p:nvSpPr>
        <p:spPr>
          <a:xfrm>
            <a:off x="681038" y="365127"/>
            <a:ext cx="8543925" cy="1080000"/>
          </a:xfrm>
        </p:spPr>
        <p:txBody>
          <a:bodyPr>
            <a:normAutofit/>
          </a:bodyPr>
          <a:lstStyle/>
          <a:p>
            <a:r>
              <a:rPr lang="ja-JP" altLang="en-US" dirty="0">
                <a:latin typeface="Meiryo UI" panose="020B0604030504040204" pitchFamily="50" charset="-128"/>
                <a:ea typeface="Meiryo UI" panose="020B0604030504040204" pitchFamily="50" charset="-128"/>
              </a:rPr>
              <a:t>カスタマーハラスメントへの方針</a:t>
            </a:r>
            <a:endParaRPr kumimoji="1" lang="ja-JP" altLang="en-US" dirty="0">
              <a:latin typeface="Meiryo UI" panose="020B0604030504040204" pitchFamily="50" charset="-128"/>
              <a:ea typeface="Meiryo UI" panose="020B0604030504040204" pitchFamily="50" charset="-128"/>
            </a:endParaRPr>
          </a:p>
        </p:txBody>
      </p:sp>
      <p:sp>
        <p:nvSpPr>
          <p:cNvPr id="3" name="コンテンツ プレースホルダー 2">
            <a:extLst>
              <a:ext uri="{FF2B5EF4-FFF2-40B4-BE49-F238E27FC236}">
                <a16:creationId xmlns:a16="http://schemas.microsoft.com/office/drawing/2014/main" id="{5708EC77-9382-179F-C01D-22A42AF9E98E}"/>
              </a:ext>
            </a:extLst>
          </p:cNvPr>
          <p:cNvSpPr>
            <a:spLocks noGrp="1"/>
          </p:cNvSpPr>
          <p:nvPr>
            <p:ph idx="1"/>
          </p:nvPr>
        </p:nvSpPr>
        <p:spPr/>
        <p:txBody>
          <a:bodyPr>
            <a:normAutofit/>
          </a:bodyPr>
          <a:lstStyle/>
          <a:p>
            <a:pPr>
              <a:lnSpc>
                <a:spcPct val="100000"/>
              </a:lnSpc>
            </a:pPr>
            <a:r>
              <a:rPr lang="ja-JP" altLang="en-US" sz="2000" dirty="0">
                <a:latin typeface="Meiryo UI" panose="020B0604030504040204" pitchFamily="50" charset="-128"/>
                <a:ea typeface="Meiryo UI" panose="020B0604030504040204" pitchFamily="50" charset="-128"/>
              </a:rPr>
              <a:t>従業員のみなさんには、顧客等に対して、誠実かつ丁寧な対応を心がけ、当社の商品やサービスをよく理解し、常に顧客等への対応力の向上に努めていただくことを求めています。</a:t>
            </a:r>
            <a:endParaRPr lang="en-US" altLang="ja-JP" sz="2000" dirty="0">
              <a:latin typeface="Meiryo UI" panose="020B0604030504040204" pitchFamily="50" charset="-128"/>
              <a:ea typeface="Meiryo UI" panose="020B0604030504040204" pitchFamily="50" charset="-128"/>
            </a:endParaRPr>
          </a:p>
          <a:p>
            <a:pPr>
              <a:lnSpc>
                <a:spcPct val="100000"/>
              </a:lnSpc>
            </a:pPr>
            <a:r>
              <a:rPr lang="ja-JP" altLang="en-US" sz="2000" dirty="0">
                <a:latin typeface="Meiryo UI" panose="020B0604030504040204" pitchFamily="50" charset="-128"/>
                <a:ea typeface="Meiryo UI" panose="020B0604030504040204" pitchFamily="50" charset="-128"/>
              </a:rPr>
              <a:t>一方で、顧客等の言動の内容が契約内容からして相当性を欠くもの、または手段や態様が相当でなく、カスタマーハラスメントに当たる行為に対しては、従業員の人格および就業環境を守る観点から、会社として毅然とした対応を行うことにしています。</a:t>
            </a:r>
            <a:endParaRPr lang="en-US" altLang="ja-JP" sz="2000" dirty="0">
              <a:latin typeface="Meiryo UI" panose="020B0604030504040204" pitchFamily="50" charset="-128"/>
              <a:ea typeface="Meiryo UI" panose="020B0604030504040204" pitchFamily="50" charset="-128"/>
            </a:endParaRPr>
          </a:p>
          <a:p>
            <a:pPr>
              <a:lnSpc>
                <a:spcPct val="100000"/>
              </a:lnSpc>
            </a:pPr>
            <a:r>
              <a:rPr lang="ja-JP" altLang="en-US" sz="2000" dirty="0">
                <a:latin typeface="Meiryo UI" panose="020B0604030504040204" pitchFamily="50" charset="-128"/>
                <a:ea typeface="Meiryo UI" panose="020B0604030504040204" pitchFamily="50" charset="-128"/>
              </a:rPr>
              <a:t>従業員のみなさんが安心して業務に従事できる環境を維持することは、結果として顧客に対する安定的かつ質の高いサービス提供につながるものであり、会社はこの考え方に基づき、適切な対応方針および支援体制を整備します。</a:t>
            </a:r>
            <a:endParaRPr lang="en-US" altLang="ja-JP" sz="2000" dirty="0">
              <a:latin typeface="Meiryo UI" panose="020B0604030504040204" pitchFamily="50" charset="-128"/>
              <a:ea typeface="Meiryo UI" panose="020B0604030504040204" pitchFamily="50" charset="-128"/>
            </a:endParaRPr>
          </a:p>
          <a:p>
            <a:pPr>
              <a:lnSpc>
                <a:spcPct val="100000"/>
              </a:lnSpc>
            </a:pPr>
            <a:r>
              <a:rPr kumimoji="1" lang="ja-JP" altLang="en-US" sz="2000" dirty="0">
                <a:latin typeface="Meiryo UI" panose="020B0604030504040204" pitchFamily="50" charset="-128"/>
                <a:ea typeface="Meiryo UI" panose="020B0604030504040204" pitchFamily="50" charset="-128"/>
              </a:rPr>
              <a:t>カスタマーハラスメントに該当すると思われるような行為が</a:t>
            </a:r>
            <a:br>
              <a:rPr kumimoji="1" lang="en-US" altLang="ja-JP" sz="2000" dirty="0">
                <a:latin typeface="Meiryo UI" panose="020B0604030504040204" pitchFamily="50" charset="-128"/>
                <a:ea typeface="Meiryo UI" panose="020B0604030504040204" pitchFamily="50" charset="-128"/>
              </a:rPr>
            </a:br>
            <a:r>
              <a:rPr kumimoji="1" lang="ja-JP" altLang="en-US" sz="2000" dirty="0">
                <a:latin typeface="Meiryo UI" panose="020B0604030504040204" pitchFamily="50" charset="-128"/>
                <a:ea typeface="Meiryo UI" panose="020B0604030504040204" pitchFamily="50" charset="-128"/>
              </a:rPr>
              <a:t>あったときには、この対応マニュアルを参考に、対応を進めてください。</a:t>
            </a:r>
            <a:endParaRPr kumimoji="1" lang="en-US" altLang="ja-JP" sz="2000" dirty="0">
              <a:latin typeface="Meiryo UI" panose="020B0604030504040204" pitchFamily="50" charset="-128"/>
              <a:ea typeface="Meiryo UI" panose="020B0604030504040204" pitchFamily="50" charset="-128"/>
            </a:endParaRPr>
          </a:p>
        </p:txBody>
      </p:sp>
      <p:pic>
        <p:nvPicPr>
          <p:cNvPr id="9" name="図 8">
            <a:extLst>
              <a:ext uri="{FF2B5EF4-FFF2-40B4-BE49-F238E27FC236}">
                <a16:creationId xmlns:a16="http://schemas.microsoft.com/office/drawing/2014/main" id="{96E32088-DFFD-A090-6CC0-9043350F4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4657" y="4802568"/>
            <a:ext cx="1690306" cy="1690306"/>
          </a:xfrm>
          <a:prstGeom prst="rect">
            <a:avLst/>
          </a:prstGeom>
        </p:spPr>
      </p:pic>
      <p:sp>
        <p:nvSpPr>
          <p:cNvPr id="4" name="スライド番号プレースホルダー 3">
            <a:extLst>
              <a:ext uri="{FF2B5EF4-FFF2-40B4-BE49-F238E27FC236}">
                <a16:creationId xmlns:a16="http://schemas.microsoft.com/office/drawing/2014/main" id="{F2FEC904-5C5E-BB14-7ABB-58B81981DDBC}"/>
              </a:ext>
            </a:extLst>
          </p:cNvPr>
          <p:cNvSpPr>
            <a:spLocks noGrp="1"/>
          </p:cNvSpPr>
          <p:nvPr>
            <p:ph type="sldNum" sz="quarter" idx="12"/>
          </p:nvPr>
        </p:nvSpPr>
        <p:spPr/>
        <p:txBody>
          <a:bodyPr/>
          <a:lstStyle/>
          <a:p>
            <a:fld id="{81696D82-706A-4CF4-8B01-B170AAE4AF39}" type="slidenum">
              <a:rPr kumimoji="1" lang="ja-JP" altLang="en-US" smtClean="0"/>
              <a:t>1</a:t>
            </a:fld>
            <a:endParaRPr kumimoji="1" lang="ja-JP" altLang="en-US"/>
          </a:p>
        </p:txBody>
      </p:sp>
    </p:spTree>
    <p:extLst>
      <p:ext uri="{BB962C8B-B14F-4D97-AF65-F5344CB8AC3E}">
        <p14:creationId xmlns:p14="http://schemas.microsoft.com/office/powerpoint/2010/main" val="42051243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93026D-00EC-BEDB-2919-792A367DD7F3}"/>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61626798-5EC1-1B06-97DB-8EE16405C80C}"/>
              </a:ext>
            </a:extLst>
          </p:cNvPr>
          <p:cNvSpPr>
            <a:spLocks noGrp="1"/>
          </p:cNvSpPr>
          <p:nvPr>
            <p:ph type="title"/>
          </p:nvPr>
        </p:nvSpPr>
        <p:spPr>
          <a:xfrm>
            <a:off x="681038" y="365127"/>
            <a:ext cx="8543925" cy="1080000"/>
          </a:xfrm>
        </p:spPr>
        <p:txBody>
          <a:bodyPr>
            <a:normAutofit/>
          </a:bodyPr>
          <a:lstStyle/>
          <a:p>
            <a:r>
              <a:rPr lang="ja-JP" altLang="en-US" dirty="0">
                <a:latin typeface="Meiryo UI" panose="020B0604030504040204" pitchFamily="50" charset="-128"/>
                <a:ea typeface="Meiryo UI" panose="020B0604030504040204" pitchFamily="50" charset="-128"/>
              </a:rPr>
              <a:t>カスタマーハラスメント</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カスハラ</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とは？</a:t>
            </a:r>
            <a:endParaRPr kumimoji="1" lang="ja-JP" altLang="en-US" dirty="0">
              <a:latin typeface="Meiryo UI" panose="020B0604030504040204" pitchFamily="50" charset="-128"/>
              <a:ea typeface="Meiryo UI" panose="020B0604030504040204" pitchFamily="50" charset="-128"/>
            </a:endParaRPr>
          </a:p>
        </p:txBody>
      </p:sp>
      <p:sp>
        <p:nvSpPr>
          <p:cNvPr id="3" name="コンテンツ プレースホルダー 2">
            <a:extLst>
              <a:ext uri="{FF2B5EF4-FFF2-40B4-BE49-F238E27FC236}">
                <a16:creationId xmlns:a16="http://schemas.microsoft.com/office/drawing/2014/main" id="{9CB8B7E2-E062-2E33-1539-3E70CA5B9932}"/>
              </a:ext>
            </a:extLst>
          </p:cNvPr>
          <p:cNvSpPr>
            <a:spLocks noGrp="1"/>
          </p:cNvSpPr>
          <p:nvPr>
            <p:ph idx="1"/>
          </p:nvPr>
        </p:nvSpPr>
        <p:spPr>
          <a:xfrm>
            <a:off x="681037" y="1792968"/>
            <a:ext cx="8543925" cy="4351338"/>
          </a:xfrm>
        </p:spPr>
        <p:txBody>
          <a:bodyPr>
            <a:normAutofit/>
          </a:bodyPr>
          <a:lstStyle/>
          <a:p>
            <a:pPr>
              <a:lnSpc>
                <a:spcPct val="100000"/>
              </a:lnSpc>
            </a:pPr>
            <a:r>
              <a:rPr lang="ja-JP" altLang="en-US" sz="2000" dirty="0">
                <a:latin typeface="Meiryo UI" panose="020B0604030504040204" pitchFamily="50" charset="-128"/>
                <a:ea typeface="Meiryo UI" panose="020B0604030504040204" pitchFamily="50" charset="-128"/>
              </a:rPr>
              <a:t>カスタマーハラスメントとは、以下の①～③に当てはまるものをいいます。</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①顧客等の言動であって</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②従業員が従事する業務の性質その他の事情に照らして</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　社会通念上許容される範囲を超えたものにより、</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③従業員の就業環境が害されるもの</a:t>
            </a:r>
            <a:endParaRPr lang="en-US" altLang="ja-JP" sz="2000" dirty="0">
              <a:latin typeface="Meiryo UI" panose="020B0604030504040204" pitchFamily="50" charset="-128"/>
              <a:ea typeface="Meiryo UI" panose="020B0604030504040204" pitchFamily="50" charset="-128"/>
            </a:endParaRPr>
          </a:p>
          <a:p>
            <a:pPr>
              <a:lnSpc>
                <a:spcPct val="100000"/>
              </a:lnSpc>
            </a:pPr>
            <a:r>
              <a:rPr lang="ja-JP" altLang="en-US" sz="2000" dirty="0">
                <a:latin typeface="Meiryo UI" panose="020B0604030504040204" pitchFamily="50" charset="-128"/>
                <a:ea typeface="Meiryo UI" panose="020B0604030504040204" pitchFamily="50" charset="-128"/>
              </a:rPr>
              <a:t>ただし、顧客等からの苦情の全てがカスタマーハラスメントに該当するわけではなく、また、障害者から不当な差別的取扱いをしないよう求めることや、社会的障壁の除去を必要としている旨の意思を表明すること自体は、カスタマーハラスメントには当てはまりません。</a:t>
            </a:r>
            <a:endParaRPr lang="en-US" altLang="ja-JP" sz="2000" dirty="0">
              <a:latin typeface="Meiryo UI" panose="020B0604030504040204" pitchFamily="50" charset="-128"/>
              <a:ea typeface="Meiryo UI" panose="020B0604030504040204" pitchFamily="50" charset="-128"/>
            </a:endParaRPr>
          </a:p>
          <a:p>
            <a:pPr marL="0" indent="0">
              <a:lnSpc>
                <a:spcPct val="100000"/>
              </a:lnSpc>
              <a:buNone/>
            </a:pPr>
            <a:endParaRPr kumimoji="1" lang="ja-JP" altLang="en-US" sz="2000" dirty="0">
              <a:latin typeface="Meiryo UI" panose="020B0604030504040204" pitchFamily="50" charset="-128"/>
              <a:ea typeface="Meiryo UI" panose="020B0604030504040204" pitchFamily="50" charset="-128"/>
            </a:endParaRPr>
          </a:p>
        </p:txBody>
      </p:sp>
      <p:sp>
        <p:nvSpPr>
          <p:cNvPr id="4" name="四角形: 角を丸くする 3">
            <a:extLst>
              <a:ext uri="{FF2B5EF4-FFF2-40B4-BE49-F238E27FC236}">
                <a16:creationId xmlns:a16="http://schemas.microsoft.com/office/drawing/2014/main" id="{4C29A4A6-FCDF-7883-C2B9-B2D1FA9F6218}"/>
              </a:ext>
            </a:extLst>
          </p:cNvPr>
          <p:cNvSpPr/>
          <p:nvPr/>
        </p:nvSpPr>
        <p:spPr>
          <a:xfrm>
            <a:off x="914023" y="4978147"/>
            <a:ext cx="8077951" cy="1243381"/>
          </a:xfrm>
          <a:prstGeom prst="roundRect">
            <a:avLst/>
          </a:prstGeom>
          <a:solidFill>
            <a:schemeClr val="accent4">
              <a:lumMod val="20000"/>
              <a:lumOff val="80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r>
              <a:rPr kumimoji="1" lang="ja-JP" altLang="en-US" sz="1600" u="sng" dirty="0">
                <a:latin typeface="Meiryo UI" panose="020B0604030504040204" pitchFamily="50" charset="-128"/>
                <a:ea typeface="Meiryo UI" panose="020B0604030504040204" pitchFamily="50" charset="-128"/>
              </a:rPr>
              <a:t>「就業環境が害される」とは・・・？</a:t>
            </a:r>
            <a:endParaRPr kumimoji="1" lang="en-US" altLang="ja-JP" sz="1600" u="sng"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従業員が身体的又は精神的に苦痛を与えられ、就業環境が不快なものとなったために能力の発揮に重大な悪影響が生じる等の従業員が就業する上で看過できない程度の支障が生じることを指します。</a:t>
            </a:r>
          </a:p>
        </p:txBody>
      </p:sp>
      <p:sp>
        <p:nvSpPr>
          <p:cNvPr id="5" name="スライド番号プレースホルダー 4">
            <a:extLst>
              <a:ext uri="{FF2B5EF4-FFF2-40B4-BE49-F238E27FC236}">
                <a16:creationId xmlns:a16="http://schemas.microsoft.com/office/drawing/2014/main" id="{D0BB7539-7C6D-C790-E60D-50A145A7F02E}"/>
              </a:ext>
            </a:extLst>
          </p:cNvPr>
          <p:cNvSpPr>
            <a:spLocks noGrp="1"/>
          </p:cNvSpPr>
          <p:nvPr>
            <p:ph type="sldNum" sz="quarter" idx="12"/>
          </p:nvPr>
        </p:nvSpPr>
        <p:spPr/>
        <p:txBody>
          <a:bodyPr/>
          <a:lstStyle/>
          <a:p>
            <a:fld id="{81696D82-706A-4CF4-8B01-B170AAE4AF39}" type="slidenum">
              <a:rPr kumimoji="1" lang="ja-JP" altLang="en-US" smtClean="0"/>
              <a:t>2</a:t>
            </a:fld>
            <a:endParaRPr kumimoji="1" lang="ja-JP" altLang="en-US"/>
          </a:p>
        </p:txBody>
      </p:sp>
    </p:spTree>
    <p:extLst>
      <p:ext uri="{BB962C8B-B14F-4D97-AF65-F5344CB8AC3E}">
        <p14:creationId xmlns:p14="http://schemas.microsoft.com/office/powerpoint/2010/main" val="14301084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93026D-00EC-BEDB-2919-792A367DD7F3}"/>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61626798-5EC1-1B06-97DB-8EE16405C80C}"/>
              </a:ext>
            </a:extLst>
          </p:cNvPr>
          <p:cNvSpPr>
            <a:spLocks noGrp="1"/>
          </p:cNvSpPr>
          <p:nvPr>
            <p:ph type="title"/>
          </p:nvPr>
        </p:nvSpPr>
        <p:spPr>
          <a:xfrm>
            <a:off x="681038" y="365127"/>
            <a:ext cx="8543925" cy="1080000"/>
          </a:xfrm>
        </p:spPr>
        <p:txBody>
          <a:bodyPr>
            <a:normAutofit/>
          </a:bodyPr>
          <a:lstStyle/>
          <a:p>
            <a:r>
              <a:rPr lang="ja-JP" altLang="en-US" dirty="0">
                <a:latin typeface="Meiryo UI" panose="020B0604030504040204" pitchFamily="50" charset="-128"/>
                <a:ea typeface="Meiryo UI" panose="020B0604030504040204" pitchFamily="50" charset="-128"/>
              </a:rPr>
              <a:t>カスタマーハラスメントの内容</a:t>
            </a:r>
            <a:endParaRPr kumimoji="1" lang="ja-JP" altLang="en-US" dirty="0">
              <a:latin typeface="Meiryo UI" panose="020B0604030504040204" pitchFamily="50" charset="-128"/>
              <a:ea typeface="Meiryo UI" panose="020B0604030504040204" pitchFamily="50" charset="-128"/>
            </a:endParaRPr>
          </a:p>
        </p:txBody>
      </p:sp>
      <p:sp>
        <p:nvSpPr>
          <p:cNvPr id="3" name="コンテンツ プレースホルダー 2">
            <a:extLst>
              <a:ext uri="{FF2B5EF4-FFF2-40B4-BE49-F238E27FC236}">
                <a16:creationId xmlns:a16="http://schemas.microsoft.com/office/drawing/2014/main" id="{9CB8B7E2-E062-2E33-1539-3E70CA5B9932}"/>
              </a:ext>
            </a:extLst>
          </p:cNvPr>
          <p:cNvSpPr>
            <a:spLocks noGrp="1"/>
          </p:cNvSpPr>
          <p:nvPr>
            <p:ph idx="1"/>
          </p:nvPr>
        </p:nvSpPr>
        <p:spPr/>
        <p:txBody>
          <a:bodyPr>
            <a:normAutofit fontScale="85000" lnSpcReduction="20000"/>
          </a:bodyPr>
          <a:lstStyle/>
          <a:p>
            <a:pPr marL="0" indent="0">
              <a:lnSpc>
                <a:spcPct val="110000"/>
              </a:lnSpc>
              <a:buNone/>
            </a:pPr>
            <a:r>
              <a:rPr lang="ja-JP" altLang="en-US" sz="2000" dirty="0">
                <a:latin typeface="Meiryo UI" panose="020B0604030504040204" pitchFamily="50" charset="-128"/>
                <a:ea typeface="Meiryo UI" panose="020B0604030504040204" pitchFamily="50" charset="-128"/>
              </a:rPr>
              <a:t>顧客等の行為のうち、以下のようなものが、カスハラに該当する可能性があります。</a:t>
            </a:r>
            <a:endParaRPr lang="en-US" altLang="ja-JP" sz="2000" dirty="0">
              <a:latin typeface="Meiryo UI" panose="020B0604030504040204" pitchFamily="50" charset="-128"/>
              <a:ea typeface="Meiryo UI" panose="020B0604030504040204" pitchFamily="50" charset="-128"/>
            </a:endParaRPr>
          </a:p>
          <a:p>
            <a:pPr marL="457200" lvl="1" indent="0">
              <a:lnSpc>
                <a:spcPct val="110000"/>
              </a:lnSpc>
              <a:buNone/>
            </a:pPr>
            <a:r>
              <a:rPr lang="en-US" altLang="ja-JP" sz="2000" dirty="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そもそも要求に理由がない／商品・サービス等と全く関係のない要求が行われる</a:t>
            </a:r>
          </a:p>
          <a:p>
            <a:pPr marL="457200" lvl="1" indent="0">
              <a:lnSpc>
                <a:spcPct val="110000"/>
              </a:lnSpc>
              <a:buNone/>
            </a:pPr>
            <a:r>
              <a:rPr lang="en-US" altLang="ja-JP" sz="2000" dirty="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契約等により想定しているサービス等に照らして不相当な要求が行われる</a:t>
            </a:r>
          </a:p>
          <a:p>
            <a:pPr marL="457200" lvl="1" indent="0">
              <a:lnSpc>
                <a:spcPct val="110000"/>
              </a:lnSpc>
              <a:buNone/>
            </a:pPr>
            <a:r>
              <a:rPr lang="en-US" altLang="ja-JP" sz="2000" dirty="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対応が著しく困難なや、対応が不可能な要求が行われる</a:t>
            </a:r>
            <a:endParaRPr lang="en-US" altLang="ja-JP" sz="2000" dirty="0">
              <a:latin typeface="Meiryo UI" panose="020B0604030504040204" pitchFamily="50" charset="-128"/>
              <a:ea typeface="Meiryo UI" panose="020B0604030504040204" pitchFamily="50" charset="-128"/>
            </a:endParaRPr>
          </a:p>
          <a:p>
            <a:pPr marL="457200" lvl="1" indent="0">
              <a:lnSpc>
                <a:spcPct val="110000"/>
              </a:lnSpc>
              <a:buNone/>
            </a:pPr>
            <a:r>
              <a:rPr lang="en-US" altLang="ja-JP" sz="2000" dirty="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身体的な攻撃が行われる（殴る・蹴る・つばをはきかける 等） </a:t>
            </a:r>
          </a:p>
          <a:p>
            <a:pPr marL="457200" lvl="1" indent="0">
              <a:lnSpc>
                <a:spcPct val="110000"/>
              </a:lnSpc>
              <a:buNone/>
            </a:pPr>
            <a:r>
              <a:rPr lang="en-US" altLang="ja-JP" sz="2000" dirty="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精神的な攻撃が行われる（脅し、侮辱的な言動、土下座の強要  等） </a:t>
            </a:r>
          </a:p>
          <a:p>
            <a:pPr marL="457200" lvl="1" indent="0">
              <a:lnSpc>
                <a:spcPct val="110000"/>
              </a:lnSpc>
              <a:buNone/>
            </a:pPr>
            <a:r>
              <a:rPr lang="en-US" altLang="ja-JP" sz="2000" dirty="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威圧的な言動が行われる（大声で責める、にらむ、モノをたたく 等） </a:t>
            </a:r>
          </a:p>
          <a:p>
            <a:pPr marL="457200" lvl="1" indent="0">
              <a:lnSpc>
                <a:spcPct val="110000"/>
              </a:lnSpc>
              <a:buNone/>
            </a:pPr>
            <a:r>
              <a:rPr lang="en-US" altLang="ja-JP" sz="2000" dirty="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継続的な、執拗な言動が行われる（頻繁なクレーム、当初の話からのすりかえ、</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　揚げ足取り 等） </a:t>
            </a:r>
          </a:p>
          <a:p>
            <a:pPr marL="457200" lvl="1" indent="0">
              <a:lnSpc>
                <a:spcPct val="110000"/>
              </a:lnSpc>
              <a:buNone/>
            </a:pPr>
            <a:r>
              <a:rPr lang="en-US" altLang="ja-JP" sz="2000" dirty="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拘束的な言動（長時間の拘束・居座り・電話・監禁 等） </a:t>
            </a:r>
          </a:p>
          <a:p>
            <a:pPr marL="457200" lvl="1" indent="0">
              <a:lnSpc>
                <a:spcPct val="110000"/>
              </a:lnSpc>
              <a:buNone/>
            </a:pPr>
            <a:r>
              <a:rPr lang="en-US" altLang="ja-JP" sz="2000" dirty="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性的な言動が行われる（わいせつな言動、従業員へのつきまとい等） </a:t>
            </a:r>
          </a:p>
          <a:p>
            <a:pPr marL="457200" lvl="1" indent="0">
              <a:lnSpc>
                <a:spcPct val="110000"/>
              </a:lnSpc>
              <a:buNone/>
            </a:pPr>
            <a:r>
              <a:rPr lang="en-US" altLang="ja-JP" sz="2000" dirty="0">
                <a:latin typeface="Meiryo UI" panose="020B0604030504040204" pitchFamily="50" charset="-128"/>
                <a:ea typeface="Meiryo UI" panose="020B0604030504040204" pitchFamily="50" charset="-128"/>
              </a:rPr>
              <a:t>• </a:t>
            </a:r>
            <a:r>
              <a:rPr lang="ja-JP" altLang="en-US" sz="2000" dirty="0">
                <a:latin typeface="Meiryo UI" panose="020B0604030504040204" pitchFamily="50" charset="-128"/>
                <a:ea typeface="Meiryo UI" panose="020B0604030504040204" pitchFamily="50" charset="-128"/>
              </a:rPr>
              <a:t>従業員個人への攻撃・嫌がらせが行われる（</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a:t>
            </a:r>
            <a:endParaRPr lang="en-US" altLang="ja-JP" sz="2000" dirty="0">
              <a:latin typeface="Meiryo UI" panose="020B0604030504040204" pitchFamily="50" charset="-128"/>
              <a:ea typeface="Meiryo UI" panose="020B0604030504040204" pitchFamily="50" charset="-128"/>
            </a:endParaRPr>
          </a:p>
          <a:p>
            <a:pPr marL="457200" lvl="1" indent="0">
              <a:lnSpc>
                <a:spcPct val="110000"/>
              </a:lnSpc>
              <a:buNone/>
            </a:pPr>
            <a:r>
              <a:rPr lang="ja-JP" altLang="en-US" sz="2000" dirty="0">
                <a:latin typeface="Meiryo UI" panose="020B0604030504040204" pitchFamily="50" charset="-128"/>
                <a:ea typeface="Meiryo UI" panose="020B0604030504040204" pitchFamily="50" charset="-128"/>
              </a:rPr>
              <a:t>　</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従業員個人の容姿に関する中傷、</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　　　従業員の写真等を</a:t>
            </a:r>
            <a:r>
              <a:rPr lang="en-US" altLang="ja-JP" sz="2000" dirty="0">
                <a:latin typeface="Meiryo UI" panose="020B0604030504040204" pitchFamily="50" charset="-128"/>
                <a:ea typeface="Meiryo UI" panose="020B0604030504040204" pitchFamily="50" charset="-128"/>
              </a:rPr>
              <a:t>SNS</a:t>
            </a:r>
            <a:r>
              <a:rPr lang="ja-JP" altLang="en-US" sz="2000" dirty="0">
                <a:latin typeface="Meiryo UI" panose="020B0604030504040204" pitchFamily="50" charset="-128"/>
                <a:ea typeface="Meiryo UI" panose="020B0604030504040204" pitchFamily="50" charset="-128"/>
              </a:rPr>
              <a:t>等へ無断で公開する等</a:t>
            </a:r>
            <a:endParaRPr kumimoji="1" lang="ja-JP" altLang="en-US" sz="2000" dirty="0">
              <a:latin typeface="Meiryo UI" panose="020B0604030504040204" pitchFamily="50" charset="-128"/>
              <a:ea typeface="Meiryo UI" panose="020B0604030504040204" pitchFamily="50" charset="-128"/>
            </a:endParaRPr>
          </a:p>
        </p:txBody>
      </p:sp>
      <p:pic>
        <p:nvPicPr>
          <p:cNvPr id="6" name="図 5">
            <a:extLst>
              <a:ext uri="{FF2B5EF4-FFF2-40B4-BE49-F238E27FC236}">
                <a16:creationId xmlns:a16="http://schemas.microsoft.com/office/drawing/2014/main" id="{C32BE487-38EB-E38F-8761-172A1A605C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56704" y="4184904"/>
            <a:ext cx="2372557" cy="2372557"/>
          </a:xfrm>
          <a:prstGeom prst="rect">
            <a:avLst/>
          </a:prstGeom>
        </p:spPr>
      </p:pic>
      <p:sp>
        <p:nvSpPr>
          <p:cNvPr id="4" name="スライド番号プレースホルダー 3">
            <a:extLst>
              <a:ext uri="{FF2B5EF4-FFF2-40B4-BE49-F238E27FC236}">
                <a16:creationId xmlns:a16="http://schemas.microsoft.com/office/drawing/2014/main" id="{9FCE7B1D-764C-167F-8571-91E0E27784C1}"/>
              </a:ext>
            </a:extLst>
          </p:cNvPr>
          <p:cNvSpPr>
            <a:spLocks noGrp="1"/>
          </p:cNvSpPr>
          <p:nvPr>
            <p:ph type="sldNum" sz="quarter" idx="12"/>
          </p:nvPr>
        </p:nvSpPr>
        <p:spPr/>
        <p:txBody>
          <a:bodyPr/>
          <a:lstStyle/>
          <a:p>
            <a:fld id="{81696D82-706A-4CF4-8B01-B170AAE4AF39}" type="slidenum">
              <a:rPr kumimoji="1" lang="ja-JP" altLang="en-US" smtClean="0"/>
              <a:t>3</a:t>
            </a:fld>
            <a:endParaRPr kumimoji="1" lang="ja-JP" altLang="en-US"/>
          </a:p>
        </p:txBody>
      </p:sp>
    </p:spTree>
    <p:extLst>
      <p:ext uri="{BB962C8B-B14F-4D97-AF65-F5344CB8AC3E}">
        <p14:creationId xmlns:p14="http://schemas.microsoft.com/office/powerpoint/2010/main" val="6616856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D49741-93A3-F2EC-B8AB-F42CB18443EC}"/>
              </a:ext>
            </a:extLst>
          </p:cNvPr>
          <p:cNvSpPr>
            <a:spLocks noGrp="1"/>
          </p:cNvSpPr>
          <p:nvPr>
            <p:ph type="title"/>
          </p:nvPr>
        </p:nvSpPr>
        <p:spPr>
          <a:xfrm>
            <a:off x="681038" y="365127"/>
            <a:ext cx="8543925" cy="1080000"/>
          </a:xfrm>
        </p:spPr>
        <p:txBody>
          <a:bodyPr>
            <a:normAutofit fontScale="90000"/>
          </a:bodyPr>
          <a:lstStyle/>
          <a:p>
            <a:r>
              <a:rPr kumimoji="1" lang="ja-JP" altLang="en-US" dirty="0">
                <a:latin typeface="Meiryo UI" panose="020B0604030504040204" pitchFamily="50" charset="-128"/>
                <a:ea typeface="Meiryo UI" panose="020B0604030504040204" pitchFamily="50" charset="-128"/>
              </a:rPr>
              <a:t>クレームを受けたら、まずはこの行動を！</a:t>
            </a:r>
          </a:p>
        </p:txBody>
      </p:sp>
      <p:sp>
        <p:nvSpPr>
          <p:cNvPr id="3" name="コンテンツ プレースホルダー 2">
            <a:extLst>
              <a:ext uri="{FF2B5EF4-FFF2-40B4-BE49-F238E27FC236}">
                <a16:creationId xmlns:a16="http://schemas.microsoft.com/office/drawing/2014/main" id="{CA03EF1E-E94E-00B7-8629-DF4A22A0A4C2}"/>
              </a:ext>
            </a:extLst>
          </p:cNvPr>
          <p:cNvSpPr>
            <a:spLocks noGrp="1"/>
          </p:cNvSpPr>
          <p:nvPr>
            <p:ph idx="1"/>
          </p:nvPr>
        </p:nvSpPr>
        <p:spPr>
          <a:xfrm>
            <a:off x="681038" y="1445127"/>
            <a:ext cx="8543925" cy="4731836"/>
          </a:xfrm>
        </p:spPr>
        <p:txBody>
          <a:bodyPr>
            <a:normAutofit fontScale="92500" lnSpcReduction="10000"/>
          </a:bodyPr>
          <a:lstStyle/>
          <a:p>
            <a:pPr marL="0" indent="0">
              <a:buNone/>
            </a:pPr>
            <a:r>
              <a:rPr kumimoji="1" lang="ja-JP" altLang="en-US" sz="2400" dirty="0">
                <a:latin typeface="Meiryo UI" panose="020B0604030504040204" pitchFamily="50" charset="-128"/>
                <a:ea typeface="Meiryo UI" panose="020B0604030504040204" pitchFamily="50" charset="-128"/>
              </a:rPr>
              <a:t>クレームがすべてカスハラに該当するわけではありません。まずは落ち着いて初期対応をしましょう。</a:t>
            </a:r>
            <a:endParaRPr kumimoji="1" lang="en-US" altLang="ja-JP" sz="2400" dirty="0">
              <a:latin typeface="Meiryo UI" panose="020B0604030504040204" pitchFamily="50" charset="-128"/>
              <a:ea typeface="Meiryo UI" panose="020B0604030504040204" pitchFamily="50" charset="-128"/>
            </a:endParaRPr>
          </a:p>
          <a:p>
            <a:pPr marL="457200" indent="-457200">
              <a:buFont typeface="+mj-ea"/>
              <a:buAutoNum type="circleNumDbPlain"/>
            </a:pPr>
            <a:r>
              <a:rPr kumimoji="1" lang="ja-JP" altLang="en-US" sz="2400" dirty="0">
                <a:latin typeface="Meiryo UI" panose="020B0604030504040204" pitchFamily="50" charset="-128"/>
                <a:ea typeface="Meiryo UI" panose="020B0604030504040204" pitchFamily="50" charset="-128"/>
              </a:rPr>
              <a:t>冷静に傾聴し、事実関係を確認してください。 </a:t>
            </a:r>
            <a:endParaRPr kumimoji="1" lang="en-US" altLang="ja-JP" sz="2400" dirty="0">
              <a:latin typeface="Meiryo UI" panose="020B0604030504040204" pitchFamily="50" charset="-128"/>
              <a:ea typeface="Meiryo UI" panose="020B0604030504040204" pitchFamily="50" charset="-128"/>
            </a:endParaRPr>
          </a:p>
          <a:p>
            <a:pPr marL="457200" indent="-457200">
              <a:buFont typeface="+mj-ea"/>
              <a:buAutoNum type="circleNumDbPlain"/>
            </a:pPr>
            <a:r>
              <a:rPr lang="ja-JP" altLang="en-US" sz="2400" dirty="0">
                <a:latin typeface="Meiryo UI" panose="020B0604030504040204" pitchFamily="50" charset="-128"/>
                <a:ea typeface="Meiryo UI" panose="020B0604030504040204" pitchFamily="50" charset="-128"/>
              </a:rPr>
              <a:t>担当の範囲外の内容であれば、適切な人に取り次いでください。</a:t>
            </a:r>
            <a:endParaRPr kumimoji="1" lang="en-US" altLang="ja-JP" sz="2400" dirty="0">
              <a:latin typeface="Meiryo UI" panose="020B0604030504040204" pitchFamily="50" charset="-128"/>
              <a:ea typeface="Meiryo UI" panose="020B0604030504040204" pitchFamily="50" charset="-128"/>
            </a:endParaRPr>
          </a:p>
          <a:p>
            <a:pPr marL="457200" indent="-457200">
              <a:buFont typeface="+mj-ea"/>
              <a:buAutoNum type="circleNumDbPlain"/>
            </a:pPr>
            <a:r>
              <a:rPr kumimoji="1" lang="ja-JP" altLang="en-US" sz="2400" dirty="0">
                <a:latin typeface="Meiryo UI" panose="020B0604030504040204" pitchFamily="50" charset="-128"/>
                <a:ea typeface="Meiryo UI" panose="020B0604030504040204" pitchFamily="50" charset="-128"/>
              </a:rPr>
              <a:t>対応を続けるときには、曖昧な態度を取らず、謝罪が必要な場合には、必要な謝罪に限り限定的に対応します。</a:t>
            </a:r>
            <a:endParaRPr kumimoji="1" lang="en-US" altLang="ja-JP" sz="2400" dirty="0">
              <a:latin typeface="Meiryo UI" panose="020B0604030504040204" pitchFamily="50" charset="-128"/>
              <a:ea typeface="Meiryo UI" panose="020B0604030504040204" pitchFamily="50" charset="-128"/>
            </a:endParaRPr>
          </a:p>
          <a:p>
            <a:pPr marL="457200" indent="-457200">
              <a:buFont typeface="+mj-ea"/>
              <a:buAutoNum type="circleNumDbPlain"/>
            </a:pPr>
            <a:r>
              <a:rPr kumimoji="1" lang="ja-JP" altLang="en-US" sz="2400" dirty="0">
                <a:latin typeface="Meiryo UI" panose="020B0604030504040204" pitchFamily="50" charset="-128"/>
                <a:ea typeface="Meiryo UI" panose="020B0604030504040204" pitchFamily="50" charset="-128"/>
              </a:rPr>
              <a:t>クレームが継続したり、不当な要求になるときには、速やかに上司に報告します。上司不在の場合にも同僚などと複数名で対応します。単独対応をせざるを得ない場合は、対応の正当性を証明できるよう、行為者に告げた上で状況を録音・録画する対応を取ることも考えましょう。</a:t>
            </a:r>
            <a:endParaRPr kumimoji="1" lang="en-US" altLang="ja-JP" sz="2400" dirty="0">
              <a:latin typeface="Meiryo UI" panose="020B0604030504040204" pitchFamily="50" charset="-128"/>
              <a:ea typeface="Meiryo UI" panose="020B0604030504040204" pitchFamily="50" charset="-128"/>
            </a:endParaRPr>
          </a:p>
          <a:p>
            <a:pPr marL="457200" indent="-457200">
              <a:buFont typeface="+mj-ea"/>
              <a:buAutoNum type="circleNumDbPlain"/>
            </a:pPr>
            <a:endParaRPr kumimoji="1" lang="en-US" altLang="ja-JP" sz="2400" dirty="0">
              <a:latin typeface="Meiryo UI" panose="020B0604030504040204" pitchFamily="50" charset="-128"/>
              <a:ea typeface="Meiryo UI" panose="020B0604030504040204" pitchFamily="50" charset="-128"/>
            </a:endParaRPr>
          </a:p>
          <a:p>
            <a:pPr marL="457200" indent="-457200">
              <a:buFont typeface="+mj-ea"/>
              <a:buAutoNum type="circleNumDbPlain"/>
            </a:pPr>
            <a:r>
              <a:rPr lang="ja-JP" altLang="en-US" sz="2400" dirty="0">
                <a:latin typeface="Meiryo UI" panose="020B0604030504040204" pitchFamily="50" charset="-128"/>
                <a:ea typeface="Meiryo UI" panose="020B0604030504040204" pitchFamily="50" charset="-128"/>
              </a:rPr>
              <a:t>行為者</a:t>
            </a:r>
            <a:r>
              <a:rPr kumimoji="1" lang="ja-JP" altLang="en-US" sz="2400" dirty="0">
                <a:latin typeface="Meiryo UI" panose="020B0604030504040204" pitchFamily="50" charset="-128"/>
                <a:ea typeface="Meiryo UI" panose="020B0604030504040204" pitchFamily="50" charset="-128"/>
              </a:rPr>
              <a:t>に対しては毅然とした対応を</a:t>
            </a:r>
            <a:r>
              <a:rPr lang="ja-JP" altLang="en-US" sz="2400" dirty="0">
                <a:latin typeface="Meiryo UI" panose="020B0604030504040204" pitchFamily="50" charset="-128"/>
                <a:ea typeface="Meiryo UI" panose="020B0604030504040204" pitchFamily="50" charset="-128"/>
              </a:rPr>
              <a:t>取るように努めましょう。</a:t>
            </a:r>
            <a:endParaRPr lang="en-US" altLang="ja-JP" sz="2400" dirty="0">
              <a:latin typeface="Meiryo UI" panose="020B0604030504040204" pitchFamily="50" charset="-128"/>
              <a:ea typeface="Meiryo UI" panose="020B0604030504040204" pitchFamily="50" charset="-128"/>
            </a:endParaRPr>
          </a:p>
          <a:p>
            <a:pPr marL="457200" indent="-457200">
              <a:buFont typeface="+mj-ea"/>
              <a:buAutoNum type="circleNumDbPlain"/>
            </a:pPr>
            <a:r>
              <a:rPr lang="ja-JP" altLang="en-US" sz="2400" dirty="0">
                <a:latin typeface="Meiryo UI" panose="020B0604030504040204" pitchFamily="50" charset="-128"/>
                <a:ea typeface="Meiryo UI" panose="020B0604030504040204" pitchFamily="50" charset="-128"/>
              </a:rPr>
              <a:t>カスハラを受けた旨を、上司や相談窓口に報告します。</a:t>
            </a:r>
            <a:endParaRPr lang="en-US" altLang="ja-JP" sz="2400" dirty="0">
              <a:latin typeface="Meiryo UI" panose="020B0604030504040204" pitchFamily="50" charset="-128"/>
              <a:ea typeface="Meiryo UI" panose="020B0604030504040204" pitchFamily="50" charset="-128"/>
            </a:endParaRPr>
          </a:p>
          <a:p>
            <a:pPr marL="457200" indent="-457200">
              <a:buFont typeface="+mj-ea"/>
              <a:buAutoNum type="circleNumDbPlain"/>
            </a:pPr>
            <a:endParaRPr kumimoji="1" lang="ja-JP" altLang="en-US" sz="2400"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C2B26C51-2771-B762-3612-A70A5E8008A9}"/>
              </a:ext>
            </a:extLst>
          </p:cNvPr>
          <p:cNvSpPr>
            <a:spLocks noGrp="1"/>
          </p:cNvSpPr>
          <p:nvPr>
            <p:ph type="sldNum" sz="quarter" idx="12"/>
          </p:nvPr>
        </p:nvSpPr>
        <p:spPr/>
        <p:txBody>
          <a:bodyPr/>
          <a:lstStyle/>
          <a:p>
            <a:fld id="{81696D82-706A-4CF4-8B01-B170AAE4AF39}" type="slidenum">
              <a:rPr kumimoji="1" lang="ja-JP" altLang="en-US" smtClean="0"/>
              <a:t>4</a:t>
            </a:fld>
            <a:endParaRPr kumimoji="1" lang="ja-JP" altLang="en-US"/>
          </a:p>
        </p:txBody>
      </p:sp>
      <p:sp>
        <p:nvSpPr>
          <p:cNvPr id="5" name="テキスト ボックス 4">
            <a:extLst>
              <a:ext uri="{FF2B5EF4-FFF2-40B4-BE49-F238E27FC236}">
                <a16:creationId xmlns:a16="http://schemas.microsoft.com/office/drawing/2014/main" id="{251DDF75-AA7D-BC65-72E6-0995907D14E2}"/>
              </a:ext>
            </a:extLst>
          </p:cNvPr>
          <p:cNvSpPr txBox="1"/>
          <p:nvPr/>
        </p:nvSpPr>
        <p:spPr>
          <a:xfrm>
            <a:off x="1170432" y="4645152"/>
            <a:ext cx="6532558" cy="369332"/>
          </a:xfrm>
          <a:prstGeom prst="rect">
            <a:avLst/>
          </a:prstGeom>
          <a:noFill/>
        </p:spPr>
        <p:txBody>
          <a:bodyPr wrap="none" rtlCol="0">
            <a:spAutoFit/>
          </a:bodyPr>
          <a:lstStyle/>
          <a:p>
            <a:r>
              <a:rPr kumimoji="1" lang="en-US" altLang="ja-JP" dirty="0">
                <a:latin typeface="Meiryo UI" panose="020B0604030504040204" pitchFamily="50" charset="-128"/>
                <a:ea typeface="Meiryo UI" panose="020B0604030504040204" pitchFamily="50" charset="-128"/>
              </a:rPr>
              <a:t>※</a:t>
            </a:r>
            <a:r>
              <a:rPr kumimoji="1" lang="ja-JP" altLang="en-US" dirty="0">
                <a:latin typeface="Meiryo UI" panose="020B0604030504040204" pitchFamily="50" charset="-128"/>
                <a:ea typeface="Meiryo UI" panose="020B0604030504040204" pitchFamily="50" charset="-128"/>
              </a:rPr>
              <a:t>電話が長引く場合は、こちらから断りを入れた上で電話を切りましょう</a:t>
            </a:r>
          </a:p>
        </p:txBody>
      </p:sp>
    </p:spTree>
    <p:extLst>
      <p:ext uri="{BB962C8B-B14F-4D97-AF65-F5344CB8AC3E}">
        <p14:creationId xmlns:p14="http://schemas.microsoft.com/office/powerpoint/2010/main" val="3282847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974797-289E-1098-531B-F011E12EE5C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029F117-B381-3E3E-333B-7064C1187A8E}"/>
              </a:ext>
            </a:extLst>
          </p:cNvPr>
          <p:cNvSpPr>
            <a:spLocks noGrp="1"/>
          </p:cNvSpPr>
          <p:nvPr>
            <p:ph type="title"/>
          </p:nvPr>
        </p:nvSpPr>
        <p:spPr>
          <a:xfrm>
            <a:off x="681038" y="365127"/>
            <a:ext cx="8543925" cy="1080000"/>
          </a:xfrm>
        </p:spPr>
        <p:txBody>
          <a:bodyPr/>
          <a:lstStyle/>
          <a:p>
            <a:r>
              <a:rPr kumimoji="1" lang="ja-JP" altLang="en-US" dirty="0">
                <a:latin typeface="Meiryo UI" panose="020B0604030504040204" pitchFamily="50" charset="-128"/>
                <a:ea typeface="Meiryo UI" panose="020B0604030504040204" pitchFamily="50" charset="-128"/>
              </a:rPr>
              <a:t>カスハラ行為と主な対応</a:t>
            </a:r>
          </a:p>
        </p:txBody>
      </p:sp>
      <p:graphicFrame>
        <p:nvGraphicFramePr>
          <p:cNvPr id="8" name="コンテンツ プレースホルダー 7">
            <a:extLst>
              <a:ext uri="{FF2B5EF4-FFF2-40B4-BE49-F238E27FC236}">
                <a16:creationId xmlns:a16="http://schemas.microsoft.com/office/drawing/2014/main" id="{FFF4CA90-A024-DDAE-EA6B-1CB0C1BB88A7}"/>
              </a:ext>
            </a:extLst>
          </p:cNvPr>
          <p:cNvGraphicFramePr>
            <a:graphicFrameLocks noGrp="1"/>
          </p:cNvGraphicFramePr>
          <p:nvPr>
            <p:ph idx="1"/>
            <p:extLst>
              <p:ext uri="{D42A27DB-BD31-4B8C-83A1-F6EECF244321}">
                <p14:modId xmlns:p14="http://schemas.microsoft.com/office/powerpoint/2010/main" val="619843825"/>
              </p:ext>
            </p:extLst>
          </p:nvPr>
        </p:nvGraphicFramePr>
        <p:xfrm>
          <a:off x="222182" y="1863702"/>
          <a:ext cx="9461635" cy="4696808"/>
        </p:xfrm>
        <a:graphic>
          <a:graphicData uri="http://schemas.openxmlformats.org/drawingml/2006/table">
            <a:tbl>
              <a:tblPr firstRow="1" firstCol="1" bandRow="1">
                <a:tableStyleId>{00A15C55-8517-42AA-B614-E9B94910E393}</a:tableStyleId>
              </a:tblPr>
              <a:tblGrid>
                <a:gridCol w="2063818">
                  <a:extLst>
                    <a:ext uri="{9D8B030D-6E8A-4147-A177-3AD203B41FA5}">
                      <a16:colId xmlns:a16="http://schemas.microsoft.com/office/drawing/2014/main" val="300625155"/>
                    </a:ext>
                  </a:extLst>
                </a:gridCol>
                <a:gridCol w="7397817">
                  <a:extLst>
                    <a:ext uri="{9D8B030D-6E8A-4147-A177-3AD203B41FA5}">
                      <a16:colId xmlns:a16="http://schemas.microsoft.com/office/drawing/2014/main" val="2485515275"/>
                    </a:ext>
                  </a:extLst>
                </a:gridCol>
              </a:tblGrid>
              <a:tr h="345510">
                <a:tc>
                  <a:txBody>
                    <a:bodyPr/>
                    <a:lstStyle/>
                    <a:p>
                      <a:pPr algn="ctr">
                        <a:lnSpc>
                          <a:spcPct val="115000"/>
                        </a:lnSpc>
                        <a:spcAft>
                          <a:spcPts val="1000"/>
                        </a:spcAft>
                        <a:buNone/>
                      </a:pPr>
                      <a:r>
                        <a:rPr lang="ja-JP" sz="1600" dirty="0">
                          <a:effectLst/>
                          <a:latin typeface="Meiryo UI" panose="020B0604030504040204" pitchFamily="50" charset="-128"/>
                          <a:ea typeface="Meiryo UI" panose="020B0604030504040204" pitchFamily="50" charset="-128"/>
                        </a:rPr>
                        <a:t>カスハラ行為</a:t>
                      </a:r>
                      <a:endParaRPr lang="ja-JP" sz="16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nchor="ctr"/>
                </a:tc>
                <a:tc>
                  <a:txBody>
                    <a:bodyPr/>
                    <a:lstStyle/>
                    <a:p>
                      <a:pPr algn="ctr">
                        <a:lnSpc>
                          <a:spcPct val="115000"/>
                        </a:lnSpc>
                        <a:spcAft>
                          <a:spcPts val="1000"/>
                        </a:spcAft>
                        <a:buNone/>
                      </a:pPr>
                      <a:r>
                        <a:rPr lang="ja-JP" sz="1600" dirty="0">
                          <a:effectLst/>
                          <a:latin typeface="Meiryo UI" panose="020B0604030504040204" pitchFamily="50" charset="-128"/>
                          <a:ea typeface="Meiryo UI" panose="020B0604030504040204" pitchFamily="50" charset="-128"/>
                        </a:rPr>
                        <a:t>主な対応</a:t>
                      </a:r>
                      <a:endParaRPr lang="ja-JP" sz="16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513275097"/>
                  </a:ext>
                </a:extLst>
              </a:tr>
              <a:tr h="669982">
                <a:tc>
                  <a:txBody>
                    <a:bodyPr/>
                    <a:lstStyle/>
                    <a:p>
                      <a:pPr algn="ctr">
                        <a:lnSpc>
                          <a:spcPct val="115000"/>
                        </a:lnSpc>
                        <a:spcAft>
                          <a:spcPts val="1000"/>
                        </a:spcAft>
                        <a:buNone/>
                      </a:pPr>
                      <a:r>
                        <a:rPr lang="ja-JP" sz="1600" dirty="0">
                          <a:effectLst/>
                          <a:latin typeface="Meiryo UI" panose="020B0604030504040204" pitchFamily="50" charset="-128"/>
                          <a:ea typeface="Meiryo UI" panose="020B0604030504040204" pitchFamily="50" charset="-128"/>
                        </a:rPr>
                        <a:t>身体的な攻撃</a:t>
                      </a:r>
                      <a:endParaRPr lang="ja-JP" sz="16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ja-JP" altLang="en-US" sz="1600" dirty="0">
                          <a:effectLst/>
                          <a:latin typeface="Meiryo UI" panose="020B0604030504040204" pitchFamily="50" charset="-128"/>
                          <a:ea typeface="Meiryo UI" panose="020B0604030504040204" pitchFamily="50" charset="-128"/>
                        </a:rPr>
                        <a:t>攻撃を受けた場合、または、受ける危険が高まったときは、</a:t>
                      </a:r>
                      <a:r>
                        <a:rPr lang="ja-JP" sz="1600" dirty="0">
                          <a:effectLst/>
                          <a:latin typeface="Meiryo UI" panose="020B0604030504040204" pitchFamily="50" charset="-128"/>
                          <a:ea typeface="Meiryo UI" panose="020B0604030504040204" pitchFamily="50" charset="-128"/>
                        </a:rPr>
                        <a:t>従業員の安全確保を最優先</a:t>
                      </a:r>
                      <a:r>
                        <a:rPr lang="ja-JP" altLang="en-US" sz="1600" dirty="0">
                          <a:effectLst/>
                          <a:latin typeface="Meiryo UI" panose="020B0604030504040204" pitchFamily="50" charset="-128"/>
                          <a:ea typeface="Meiryo UI" panose="020B0604030504040204" pitchFamily="50" charset="-128"/>
                        </a:rPr>
                        <a:t>とする。攻撃を受けた場合は、</a:t>
                      </a:r>
                      <a:r>
                        <a:rPr lang="ja-JP" sz="1600" dirty="0">
                          <a:effectLst/>
                          <a:latin typeface="Meiryo UI" panose="020B0604030504040204" pitchFamily="50" charset="-128"/>
                          <a:ea typeface="Meiryo UI" panose="020B0604030504040204" pitchFamily="50" charset="-128"/>
                        </a:rPr>
                        <a:t>速やかに警察へ通報する。</a:t>
                      </a:r>
                      <a:endParaRPr lang="ja-JP" sz="16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93003238"/>
                  </a:ext>
                </a:extLst>
              </a:tr>
              <a:tr h="484287">
                <a:tc>
                  <a:txBody>
                    <a:bodyPr/>
                    <a:lstStyle/>
                    <a:p>
                      <a:pPr algn="ctr">
                        <a:lnSpc>
                          <a:spcPct val="115000"/>
                        </a:lnSpc>
                        <a:spcAft>
                          <a:spcPts val="1000"/>
                        </a:spcAft>
                        <a:buNone/>
                      </a:pPr>
                      <a:r>
                        <a:rPr lang="ja-JP" sz="1600" dirty="0">
                          <a:effectLst/>
                          <a:latin typeface="Meiryo UI" panose="020B0604030504040204" pitchFamily="50" charset="-128"/>
                          <a:ea typeface="Meiryo UI" panose="020B0604030504040204" pitchFamily="50" charset="-128"/>
                        </a:rPr>
                        <a:t>精神的な攻撃</a:t>
                      </a:r>
                      <a:endParaRPr lang="ja-JP" sz="16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ja-JP" sz="1600" dirty="0">
                          <a:effectLst/>
                          <a:latin typeface="Meiryo UI" panose="020B0604030504040204" pitchFamily="50" charset="-128"/>
                          <a:ea typeface="Meiryo UI" panose="020B0604030504040204" pitchFamily="50" charset="-128"/>
                        </a:rPr>
                        <a:t>感情的にならず 、丁寧な言葉遣いを心がけ、不当な要求は拒否する。</a:t>
                      </a:r>
                      <a:endParaRPr lang="ja-JP" sz="16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40228112"/>
                  </a:ext>
                </a:extLst>
              </a:tr>
              <a:tr h="566504">
                <a:tc>
                  <a:txBody>
                    <a:bodyPr/>
                    <a:lstStyle/>
                    <a:p>
                      <a:pPr algn="ctr">
                        <a:lnSpc>
                          <a:spcPct val="115000"/>
                        </a:lnSpc>
                        <a:spcAft>
                          <a:spcPts val="1000"/>
                        </a:spcAft>
                        <a:buNone/>
                      </a:pPr>
                      <a:r>
                        <a:rPr lang="ja-JP" sz="1600" dirty="0">
                          <a:effectLst/>
                          <a:latin typeface="Meiryo UI" panose="020B0604030504040204" pitchFamily="50" charset="-128"/>
                          <a:ea typeface="Meiryo UI" panose="020B0604030504040204" pitchFamily="50" charset="-128"/>
                        </a:rPr>
                        <a:t>威圧的な言動 　</a:t>
                      </a:r>
                      <a:endParaRPr lang="ja-JP" sz="16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ja-JP" sz="1600" dirty="0">
                          <a:effectLst/>
                          <a:latin typeface="Meiryo UI" panose="020B0604030504040204" pitchFamily="50" charset="-128"/>
                          <a:ea typeface="Meiryo UI" panose="020B0604030504040204" pitchFamily="50" charset="-128"/>
                        </a:rPr>
                        <a:t>冷静かつ毅然とした姿勢で対応し、</a:t>
                      </a:r>
                      <a:r>
                        <a:rPr lang="ja-JP" altLang="en-US" sz="1600" dirty="0">
                          <a:effectLst/>
                          <a:latin typeface="Meiryo UI" panose="020B0604030504040204" pitchFamily="50" charset="-128"/>
                          <a:ea typeface="Meiryo UI" panose="020B0604030504040204" pitchFamily="50" charset="-128"/>
                        </a:rPr>
                        <a:t>威圧的な言動である旨を伝え、</a:t>
                      </a:r>
                      <a:r>
                        <a:rPr lang="ja-JP" sz="1600" dirty="0">
                          <a:effectLst/>
                          <a:latin typeface="Meiryo UI" panose="020B0604030504040204" pitchFamily="50" charset="-128"/>
                          <a:ea typeface="Meiryo UI" panose="020B0604030504040204" pitchFamily="50" charset="-128"/>
                        </a:rPr>
                        <a:t>行為の中止を申し入れる。</a:t>
                      </a:r>
                      <a:endParaRPr lang="ja-JP" sz="16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25734425"/>
                  </a:ext>
                </a:extLst>
              </a:tr>
              <a:tr h="566504">
                <a:tc>
                  <a:txBody>
                    <a:bodyPr/>
                    <a:lstStyle/>
                    <a:p>
                      <a:pPr algn="ctr">
                        <a:lnSpc>
                          <a:spcPct val="115000"/>
                        </a:lnSpc>
                        <a:spcAft>
                          <a:spcPts val="1000"/>
                        </a:spcAft>
                        <a:buNone/>
                      </a:pPr>
                      <a:r>
                        <a:rPr lang="ja-JP" sz="1600" dirty="0">
                          <a:effectLst/>
                          <a:latin typeface="Meiryo UI" panose="020B0604030504040204" pitchFamily="50" charset="-128"/>
                          <a:ea typeface="Meiryo UI" panose="020B0604030504040204" pitchFamily="50" charset="-128"/>
                        </a:rPr>
                        <a:t>継続的な執拗な言動</a:t>
                      </a:r>
                      <a:endParaRPr lang="ja-JP" sz="16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ja-JP" sz="1600" dirty="0">
                          <a:effectLst/>
                          <a:latin typeface="Meiryo UI" panose="020B0604030504040204" pitchFamily="50" charset="-128"/>
                          <a:ea typeface="Meiryo UI" panose="020B0604030504040204" pitchFamily="50" charset="-128"/>
                        </a:rPr>
                        <a:t>対応可能な範囲を超えていることを、丁寧に伝え、 対応</a:t>
                      </a:r>
                      <a:r>
                        <a:rPr lang="ja-JP" altLang="en-US" sz="1600" dirty="0">
                          <a:effectLst/>
                          <a:latin typeface="Meiryo UI" panose="020B0604030504040204" pitchFamily="50" charset="-128"/>
                          <a:ea typeface="Meiryo UI" panose="020B0604030504040204" pitchFamily="50" charset="-128"/>
                        </a:rPr>
                        <a:t>を</a:t>
                      </a:r>
                      <a:r>
                        <a:rPr lang="ja-JP" sz="1600" dirty="0">
                          <a:effectLst/>
                          <a:latin typeface="Meiryo UI" panose="020B0604030504040204" pitchFamily="50" charset="-128"/>
                          <a:ea typeface="Meiryo UI" panose="020B0604030504040204" pitchFamily="50" charset="-128"/>
                        </a:rPr>
                        <a:t>打ち切</a:t>
                      </a:r>
                      <a:r>
                        <a:rPr lang="ja-JP" altLang="en-US" sz="1600" dirty="0">
                          <a:effectLst/>
                          <a:latin typeface="Meiryo UI" panose="020B0604030504040204" pitchFamily="50" charset="-128"/>
                          <a:ea typeface="Meiryo UI" panose="020B0604030504040204" pitchFamily="50" charset="-128"/>
                        </a:rPr>
                        <a:t>ること</a:t>
                      </a:r>
                      <a:r>
                        <a:rPr lang="ja-JP" sz="1600" dirty="0">
                          <a:effectLst/>
                          <a:latin typeface="Meiryo UI" panose="020B0604030504040204" pitchFamily="50" charset="-128"/>
                          <a:ea typeface="Meiryo UI" panose="020B0604030504040204" pitchFamily="50" charset="-128"/>
                        </a:rPr>
                        <a:t>を通告する。 </a:t>
                      </a:r>
                      <a:endParaRPr lang="ja-JP" sz="16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656914739"/>
                  </a:ext>
                </a:extLst>
              </a:tr>
              <a:tr h="566504">
                <a:tc>
                  <a:txBody>
                    <a:bodyPr/>
                    <a:lstStyle/>
                    <a:p>
                      <a:pPr algn="ctr">
                        <a:lnSpc>
                          <a:spcPct val="115000"/>
                        </a:lnSpc>
                        <a:spcAft>
                          <a:spcPts val="1000"/>
                        </a:spcAft>
                        <a:buNone/>
                      </a:pPr>
                      <a:r>
                        <a:rPr lang="ja-JP" sz="1600" dirty="0">
                          <a:effectLst/>
                          <a:latin typeface="Meiryo UI" panose="020B0604030504040204" pitchFamily="50" charset="-128"/>
                          <a:ea typeface="Meiryo UI" panose="020B0604030504040204" pitchFamily="50" charset="-128"/>
                        </a:rPr>
                        <a:t>拘束的な言動</a:t>
                      </a:r>
                      <a:endParaRPr lang="ja-JP" sz="16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ja-JP" sz="1600" dirty="0">
                          <a:effectLst/>
                          <a:latin typeface="Meiryo UI" panose="020B0604030504040204" pitchFamily="50" charset="-128"/>
                          <a:ea typeface="Meiryo UI" panose="020B0604030504040204" pitchFamily="50" charset="-128"/>
                        </a:rPr>
                        <a:t>所定の目安（</a:t>
                      </a:r>
                      <a:r>
                        <a:rPr lang="ja-JP" altLang="en-US" sz="1600" dirty="0">
                          <a:effectLst/>
                          <a:latin typeface="Meiryo UI" panose="020B0604030504040204" pitchFamily="50" charset="-128"/>
                          <a:ea typeface="Meiryo UI" panose="020B0604030504040204" pitchFamily="50" charset="-128"/>
                        </a:rPr>
                        <a:t>●●</a:t>
                      </a:r>
                      <a:r>
                        <a:rPr lang="ja-JP" sz="1600" dirty="0">
                          <a:effectLst/>
                          <a:latin typeface="Meiryo UI" panose="020B0604030504040204" pitchFamily="50" charset="-128"/>
                          <a:ea typeface="Meiryo UI" panose="020B0604030504040204" pitchFamily="50" charset="-128"/>
                        </a:rPr>
                        <a:t>分）を超えた場合には、</a:t>
                      </a:r>
                      <a:r>
                        <a:rPr lang="ja-JP" altLang="ja-JP" sz="1600" dirty="0">
                          <a:effectLst/>
                          <a:latin typeface="Meiryo UI" panose="020B0604030504040204" pitchFamily="50" charset="-128"/>
                          <a:ea typeface="Meiryo UI" panose="020B0604030504040204" pitchFamily="50" charset="-128"/>
                        </a:rPr>
                        <a:t>対応</a:t>
                      </a:r>
                      <a:r>
                        <a:rPr lang="ja-JP" altLang="en-US" sz="1600" dirty="0">
                          <a:effectLst/>
                          <a:latin typeface="Meiryo UI" panose="020B0604030504040204" pitchFamily="50" charset="-128"/>
                          <a:ea typeface="Meiryo UI" panose="020B0604030504040204" pitchFamily="50" charset="-128"/>
                        </a:rPr>
                        <a:t>を</a:t>
                      </a:r>
                      <a:r>
                        <a:rPr lang="ja-JP" altLang="ja-JP" sz="1600" dirty="0">
                          <a:effectLst/>
                          <a:latin typeface="Meiryo UI" panose="020B0604030504040204" pitchFamily="50" charset="-128"/>
                          <a:ea typeface="Meiryo UI" panose="020B0604030504040204" pitchFamily="50" charset="-128"/>
                        </a:rPr>
                        <a:t>打ち切</a:t>
                      </a:r>
                      <a:r>
                        <a:rPr lang="ja-JP" altLang="en-US" sz="1600" dirty="0">
                          <a:effectLst/>
                          <a:latin typeface="Meiryo UI" panose="020B0604030504040204" pitchFamily="50" charset="-128"/>
                          <a:ea typeface="Meiryo UI" panose="020B0604030504040204" pitchFamily="50" charset="-128"/>
                        </a:rPr>
                        <a:t>ること</a:t>
                      </a:r>
                      <a:r>
                        <a:rPr lang="ja-JP" altLang="ja-JP" sz="1600" dirty="0">
                          <a:effectLst/>
                          <a:latin typeface="Meiryo UI" panose="020B0604030504040204" pitchFamily="50" charset="-128"/>
                          <a:ea typeface="Meiryo UI" panose="020B0604030504040204" pitchFamily="50" charset="-128"/>
                        </a:rPr>
                        <a:t>を通告する</a:t>
                      </a:r>
                      <a:r>
                        <a:rPr lang="ja-JP" sz="1600" dirty="0">
                          <a:effectLst/>
                          <a:latin typeface="Meiryo UI" panose="020B0604030504040204" pitchFamily="50" charset="-128"/>
                          <a:ea typeface="Meiryo UI" panose="020B0604030504040204" pitchFamily="50" charset="-128"/>
                        </a:rPr>
                        <a:t>。</a:t>
                      </a:r>
                      <a:endParaRPr lang="ja-JP" sz="16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27287794"/>
                  </a:ext>
                </a:extLst>
              </a:tr>
              <a:tr h="686050">
                <a:tc>
                  <a:txBody>
                    <a:bodyPr/>
                    <a:lstStyle/>
                    <a:p>
                      <a:pPr algn="ctr">
                        <a:lnSpc>
                          <a:spcPct val="115000"/>
                        </a:lnSpc>
                        <a:spcAft>
                          <a:spcPts val="1000"/>
                        </a:spcAft>
                        <a:buNone/>
                      </a:pPr>
                      <a:r>
                        <a:rPr lang="ja-JP" sz="1600" dirty="0">
                          <a:effectLst/>
                          <a:latin typeface="Meiryo UI" panose="020B0604030504040204" pitchFamily="50" charset="-128"/>
                          <a:ea typeface="Meiryo UI" panose="020B0604030504040204" pitchFamily="50" charset="-128"/>
                        </a:rPr>
                        <a:t>性的な言動</a:t>
                      </a:r>
                      <a:endParaRPr lang="ja-JP" sz="16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ja-JP" sz="1600" dirty="0">
                          <a:effectLst/>
                          <a:latin typeface="Meiryo UI" panose="020B0604030504040204" pitchFamily="50" charset="-128"/>
                          <a:ea typeface="Meiryo UI" panose="020B0604030504040204" pitchFamily="50" charset="-128"/>
                        </a:rPr>
                        <a:t>速やかに二次対応者に引継ぎ、行為が</a:t>
                      </a:r>
                      <a:r>
                        <a:rPr lang="ja-JP" altLang="en-US" sz="1600" dirty="0">
                          <a:effectLst/>
                          <a:latin typeface="Meiryo UI" panose="020B0604030504040204" pitchFamily="50" charset="-128"/>
                          <a:ea typeface="Meiryo UI" panose="020B0604030504040204" pitchFamily="50" charset="-128"/>
                        </a:rPr>
                        <a:t>セクシュアルハラスメント</a:t>
                      </a:r>
                      <a:r>
                        <a:rPr lang="ja-JP" sz="1600" dirty="0">
                          <a:effectLst/>
                          <a:latin typeface="Meiryo UI" panose="020B0604030504040204" pitchFamily="50" charset="-128"/>
                          <a:ea typeface="Meiryo UI" panose="020B0604030504040204" pitchFamily="50" charset="-128"/>
                        </a:rPr>
                        <a:t>に該当すること</a:t>
                      </a:r>
                      <a:r>
                        <a:rPr lang="ja-JP" altLang="en-US" sz="1600" dirty="0">
                          <a:effectLst/>
                          <a:latin typeface="Meiryo UI" panose="020B0604030504040204" pitchFamily="50" charset="-128"/>
                          <a:ea typeface="Meiryo UI" panose="020B0604030504040204" pitchFamily="50" charset="-128"/>
                        </a:rPr>
                        <a:t>について、具体的な言動を</a:t>
                      </a:r>
                      <a:r>
                        <a:rPr lang="ja-JP" sz="1600" dirty="0">
                          <a:effectLst/>
                          <a:latin typeface="Meiryo UI" panose="020B0604030504040204" pitchFamily="50" charset="-128"/>
                          <a:ea typeface="Meiryo UI" panose="020B0604030504040204" pitchFamily="50" charset="-128"/>
                        </a:rPr>
                        <a:t>客観的な事実と</a:t>
                      </a:r>
                      <a:r>
                        <a:rPr lang="ja-JP" altLang="en-US" sz="1600" dirty="0">
                          <a:effectLst/>
                          <a:latin typeface="Meiryo UI" panose="020B0604030504040204" pitchFamily="50" charset="-128"/>
                          <a:ea typeface="Meiryo UI" panose="020B0604030504040204" pitchFamily="50" charset="-128"/>
                        </a:rPr>
                        <a:t>して</a:t>
                      </a:r>
                      <a:r>
                        <a:rPr lang="ja-JP" sz="1600" dirty="0">
                          <a:effectLst/>
                          <a:latin typeface="Meiryo UI" panose="020B0604030504040204" pitchFamily="50" charset="-128"/>
                          <a:ea typeface="Meiryo UI" panose="020B0604030504040204" pitchFamily="50" charset="-128"/>
                        </a:rPr>
                        <a:t>説明し、</a:t>
                      </a:r>
                      <a:r>
                        <a:rPr lang="ja-JP" altLang="en-US" sz="1600" dirty="0">
                          <a:effectLst/>
                          <a:latin typeface="Meiryo UI" panose="020B0604030504040204" pitchFamily="50" charset="-128"/>
                          <a:ea typeface="Meiryo UI" panose="020B0604030504040204" pitchFamily="50" charset="-128"/>
                        </a:rPr>
                        <a:t>言動</a:t>
                      </a:r>
                      <a:r>
                        <a:rPr lang="ja-JP" sz="1600" dirty="0">
                          <a:effectLst/>
                          <a:latin typeface="Meiryo UI" panose="020B0604030504040204" pitchFamily="50" charset="-128"/>
                          <a:ea typeface="Meiryo UI" panose="020B0604030504040204" pitchFamily="50" charset="-128"/>
                        </a:rPr>
                        <a:t>を行わないよう</a:t>
                      </a:r>
                      <a:r>
                        <a:rPr lang="ja-JP" altLang="en-US" sz="1600" dirty="0">
                          <a:effectLst/>
                          <a:latin typeface="Meiryo UI" panose="020B0604030504040204" pitchFamily="50" charset="-128"/>
                          <a:ea typeface="Meiryo UI" panose="020B0604030504040204" pitchFamily="50" charset="-128"/>
                        </a:rPr>
                        <a:t>に</a:t>
                      </a:r>
                      <a:r>
                        <a:rPr lang="ja-JP" sz="1600" dirty="0">
                          <a:effectLst/>
                          <a:latin typeface="Meiryo UI" panose="020B0604030504040204" pitchFamily="50" charset="-128"/>
                          <a:ea typeface="Meiryo UI" panose="020B0604030504040204" pitchFamily="50" charset="-128"/>
                        </a:rPr>
                        <a:t>伝える。</a:t>
                      </a:r>
                      <a:endParaRPr lang="ja-JP" sz="16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626655035"/>
                  </a:ext>
                </a:extLst>
              </a:tr>
              <a:tr h="799631">
                <a:tc>
                  <a:txBody>
                    <a:bodyPr/>
                    <a:lstStyle/>
                    <a:p>
                      <a:pPr algn="ctr">
                        <a:lnSpc>
                          <a:spcPct val="115000"/>
                        </a:lnSpc>
                        <a:spcAft>
                          <a:spcPts val="1000"/>
                        </a:spcAft>
                        <a:buNone/>
                      </a:pPr>
                      <a:r>
                        <a:rPr lang="ja-JP" sz="1600" dirty="0">
                          <a:effectLst/>
                          <a:latin typeface="Meiryo UI" panose="020B0604030504040204" pitchFamily="50" charset="-128"/>
                          <a:ea typeface="Meiryo UI" panose="020B0604030504040204" pitchFamily="50" charset="-128"/>
                        </a:rPr>
                        <a:t>従業員個人への攻撃</a:t>
                      </a:r>
                      <a:endParaRPr lang="ja-JP" sz="16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nchor="ctr"/>
                </a:tc>
                <a:tc>
                  <a:txBody>
                    <a:bodyPr/>
                    <a:lstStyle/>
                    <a:p>
                      <a:pPr>
                        <a:lnSpc>
                          <a:spcPct val="115000"/>
                        </a:lnSpc>
                        <a:spcAft>
                          <a:spcPts val="1000"/>
                        </a:spcAft>
                        <a:buNone/>
                      </a:pPr>
                      <a:r>
                        <a:rPr lang="ja-JP" sz="1600" dirty="0">
                          <a:effectLst/>
                          <a:latin typeface="Meiryo UI" panose="020B0604030504040204" pitchFamily="50" charset="-128"/>
                          <a:ea typeface="Meiryo UI" panose="020B0604030504040204" pitchFamily="50" charset="-128"/>
                        </a:rPr>
                        <a:t>対面の場合は、速やかに</a:t>
                      </a:r>
                      <a:r>
                        <a:rPr lang="ja-JP" altLang="en-US" sz="1600" dirty="0">
                          <a:effectLst/>
                          <a:latin typeface="Meiryo UI" panose="020B0604030504040204" pitchFamily="50" charset="-128"/>
                          <a:ea typeface="Meiryo UI" panose="020B0604030504040204" pitchFamily="50" charset="-128"/>
                        </a:rPr>
                        <a:t>行為者</a:t>
                      </a:r>
                      <a:r>
                        <a:rPr lang="ja-JP" sz="1600" dirty="0">
                          <a:effectLst/>
                          <a:latin typeface="Meiryo UI" panose="020B0604030504040204" pitchFamily="50" charset="-128"/>
                          <a:ea typeface="Meiryo UI" panose="020B0604030504040204" pitchFamily="50" charset="-128"/>
                        </a:rPr>
                        <a:t>から物理的に</a:t>
                      </a:r>
                      <a:r>
                        <a:rPr lang="ja-JP" altLang="en-US" sz="1600" dirty="0">
                          <a:effectLst/>
                          <a:latin typeface="Meiryo UI" panose="020B0604030504040204" pitchFamily="50" charset="-128"/>
                          <a:ea typeface="Meiryo UI" panose="020B0604030504040204" pitchFamily="50" charset="-128"/>
                        </a:rPr>
                        <a:t>離れる（</a:t>
                      </a:r>
                      <a:r>
                        <a:rPr lang="ja-JP" sz="1600" dirty="0">
                          <a:effectLst/>
                          <a:latin typeface="Meiryo UI" panose="020B0604030504040204" pitchFamily="50" charset="-128"/>
                          <a:ea typeface="Meiryo UI" panose="020B0604030504040204" pitchFamily="50" charset="-128"/>
                        </a:rPr>
                        <a:t>引き離</a:t>
                      </a:r>
                      <a:r>
                        <a:rPr lang="ja-JP" altLang="en-US" sz="1600" dirty="0">
                          <a:effectLst/>
                          <a:latin typeface="Meiryo UI" panose="020B0604030504040204" pitchFamily="50" charset="-128"/>
                          <a:ea typeface="Meiryo UI" panose="020B0604030504040204" pitchFamily="50" charset="-128"/>
                        </a:rPr>
                        <a:t>す）</a:t>
                      </a:r>
                      <a:r>
                        <a:rPr lang="ja-JP" sz="1600" dirty="0">
                          <a:effectLst/>
                          <a:latin typeface="Meiryo UI" panose="020B0604030504040204" pitchFamily="50" charset="-128"/>
                          <a:ea typeface="Meiryo UI" panose="020B0604030504040204" pitchFamily="50" charset="-128"/>
                        </a:rPr>
                        <a:t>。</a:t>
                      </a:r>
                      <a:r>
                        <a:rPr lang="en-US" sz="1600" dirty="0">
                          <a:effectLst/>
                          <a:latin typeface="Meiryo UI" panose="020B0604030504040204" pitchFamily="50" charset="-128"/>
                          <a:ea typeface="Meiryo UI" panose="020B0604030504040204" pitchFamily="50" charset="-128"/>
                        </a:rPr>
                        <a:t> </a:t>
                      </a:r>
                      <a:br>
                        <a:rPr lang="en-US" sz="1600" dirty="0">
                          <a:effectLst/>
                          <a:latin typeface="Meiryo UI" panose="020B0604030504040204" pitchFamily="50" charset="-128"/>
                          <a:ea typeface="Meiryo UI" panose="020B0604030504040204" pitchFamily="50" charset="-128"/>
                        </a:rPr>
                      </a:br>
                      <a:r>
                        <a:rPr lang="en-US" sz="1600" dirty="0">
                          <a:effectLst/>
                          <a:latin typeface="Meiryo UI" panose="020B0604030504040204" pitchFamily="50" charset="-128"/>
                          <a:ea typeface="Meiryo UI" panose="020B0604030504040204" pitchFamily="50" charset="-128"/>
                        </a:rPr>
                        <a:t>SNS</a:t>
                      </a:r>
                      <a:r>
                        <a:rPr lang="ja-JP" sz="1600" dirty="0">
                          <a:effectLst/>
                          <a:latin typeface="Meiryo UI" panose="020B0604030504040204" pitchFamily="50" charset="-128"/>
                          <a:ea typeface="Meiryo UI" panose="020B0604030504040204" pitchFamily="50" charset="-128"/>
                        </a:rPr>
                        <a:t>等の書き込みを発見した場合は、投稿者のアカウント名</a:t>
                      </a:r>
                      <a:r>
                        <a:rPr lang="ja-JP" altLang="en-US" sz="1600" dirty="0">
                          <a:effectLst/>
                          <a:latin typeface="Meiryo UI" panose="020B0604030504040204" pitchFamily="50" charset="-128"/>
                          <a:ea typeface="Meiryo UI" panose="020B0604030504040204" pitchFamily="50" charset="-128"/>
                        </a:rPr>
                        <a:t>、投稿</a:t>
                      </a:r>
                      <a:r>
                        <a:rPr lang="ja-JP" sz="1600" dirty="0">
                          <a:effectLst/>
                          <a:latin typeface="Meiryo UI" panose="020B0604030504040204" pitchFamily="50" charset="-128"/>
                          <a:ea typeface="Meiryo UI" panose="020B0604030504040204" pitchFamily="50" charset="-128"/>
                        </a:rPr>
                        <a:t>等を記録し、</a:t>
                      </a:r>
                      <a:r>
                        <a:rPr lang="ja-JP" altLang="en-US" sz="1600" dirty="0">
                          <a:effectLst/>
                          <a:latin typeface="Meiryo UI" panose="020B0604030504040204" pitchFamily="50" charset="-128"/>
                          <a:ea typeface="Meiryo UI" panose="020B0604030504040204" pitchFamily="50" charset="-128"/>
                        </a:rPr>
                        <a:t>窓口に報告する。</a:t>
                      </a:r>
                      <a:endParaRPr lang="ja-JP" sz="16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105686923"/>
                  </a:ext>
                </a:extLst>
              </a:tr>
            </a:tbl>
          </a:graphicData>
        </a:graphic>
      </p:graphicFrame>
      <p:sp>
        <p:nvSpPr>
          <p:cNvPr id="5" name="コンテンツ プレースホルダー 2">
            <a:extLst>
              <a:ext uri="{FF2B5EF4-FFF2-40B4-BE49-F238E27FC236}">
                <a16:creationId xmlns:a16="http://schemas.microsoft.com/office/drawing/2014/main" id="{901E645A-5EA1-2709-3EC3-381074B10224}"/>
              </a:ext>
            </a:extLst>
          </p:cNvPr>
          <p:cNvSpPr txBox="1">
            <a:spLocks/>
          </p:cNvSpPr>
          <p:nvPr/>
        </p:nvSpPr>
        <p:spPr>
          <a:xfrm>
            <a:off x="681038" y="1445127"/>
            <a:ext cx="8543925" cy="42771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rPr>
              <a:t>カスハラ行為とその対応はさまざまです。以下の対応を参考にしてください。</a:t>
            </a:r>
          </a:p>
        </p:txBody>
      </p:sp>
      <p:sp>
        <p:nvSpPr>
          <p:cNvPr id="3" name="スライド番号プレースホルダー 2">
            <a:extLst>
              <a:ext uri="{FF2B5EF4-FFF2-40B4-BE49-F238E27FC236}">
                <a16:creationId xmlns:a16="http://schemas.microsoft.com/office/drawing/2014/main" id="{C0086392-9248-F108-838D-5E32CFA9537F}"/>
              </a:ext>
            </a:extLst>
          </p:cNvPr>
          <p:cNvSpPr>
            <a:spLocks noGrp="1"/>
          </p:cNvSpPr>
          <p:nvPr>
            <p:ph type="sldNum" sz="quarter" idx="12"/>
          </p:nvPr>
        </p:nvSpPr>
        <p:spPr>
          <a:xfrm>
            <a:off x="6996113" y="6475224"/>
            <a:ext cx="2228850" cy="365125"/>
          </a:xfrm>
        </p:spPr>
        <p:txBody>
          <a:bodyPr/>
          <a:lstStyle/>
          <a:p>
            <a:fld id="{81696D82-706A-4CF4-8B01-B170AAE4AF39}" type="slidenum">
              <a:rPr kumimoji="1" lang="ja-JP" altLang="en-US" smtClean="0"/>
              <a:t>5</a:t>
            </a:fld>
            <a:endParaRPr kumimoji="1" lang="ja-JP" altLang="en-US" dirty="0"/>
          </a:p>
        </p:txBody>
      </p:sp>
    </p:spTree>
    <p:extLst>
      <p:ext uri="{BB962C8B-B14F-4D97-AF65-F5344CB8AC3E}">
        <p14:creationId xmlns:p14="http://schemas.microsoft.com/office/powerpoint/2010/main" val="1179071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01F734-BF28-0AC4-01F3-18403B8D1969}"/>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13996AD3-FCAB-3B71-25E6-36B068C3A0D3}"/>
              </a:ext>
            </a:extLst>
          </p:cNvPr>
          <p:cNvSpPr>
            <a:spLocks noGrp="1"/>
          </p:cNvSpPr>
          <p:nvPr>
            <p:ph idx="1"/>
          </p:nvPr>
        </p:nvSpPr>
        <p:spPr>
          <a:xfrm>
            <a:off x="681038" y="1560945"/>
            <a:ext cx="8543925" cy="4812146"/>
          </a:xfrm>
        </p:spPr>
        <p:txBody>
          <a:bodyPr>
            <a:normAutofit lnSpcReduction="10000"/>
          </a:bodyPr>
          <a:lstStyle/>
          <a:p>
            <a:pPr marL="0" indent="0">
              <a:lnSpc>
                <a:spcPct val="110000"/>
              </a:lnSpc>
              <a:buNone/>
            </a:pPr>
            <a:r>
              <a:rPr lang="ja-JP" altLang="en-US" dirty="0">
                <a:latin typeface="Meiryo UI" panose="020B0604030504040204" pitchFamily="50" charset="-128"/>
                <a:ea typeface="Meiryo UI" panose="020B0604030504040204" pitchFamily="50" charset="-128"/>
              </a:rPr>
              <a:t>過度な要求を繰り返すなど特に悪質なカスタマーハラスメントには、以下のようなさらに毅然とした対応が求められます。</a:t>
            </a:r>
            <a:endParaRPr lang="en-US" altLang="ja-JP" dirty="0">
              <a:latin typeface="Meiryo UI" panose="020B0604030504040204" pitchFamily="50" charset="-128"/>
              <a:ea typeface="Meiryo UI" panose="020B0604030504040204" pitchFamily="50" charset="-128"/>
            </a:endParaRPr>
          </a:p>
          <a:p>
            <a:pPr lvl="1">
              <a:lnSpc>
                <a:spcPct val="110000"/>
              </a:lnSpc>
            </a:pPr>
            <a:r>
              <a:rPr lang="ja-JP" altLang="en-US" dirty="0">
                <a:latin typeface="Meiryo UI" panose="020B0604030504040204" pitchFamily="50" charset="-128"/>
                <a:ea typeface="Meiryo UI" panose="020B0604030504040204" pitchFamily="50" charset="-128"/>
              </a:rPr>
              <a:t>暴行、傷害、脅迫などの犯罪に該当し得る言動については、警察へ通報が必須です。</a:t>
            </a:r>
          </a:p>
          <a:p>
            <a:pPr lvl="1">
              <a:lnSpc>
                <a:spcPct val="110000"/>
              </a:lnSpc>
            </a:pPr>
            <a:r>
              <a:rPr lang="ja-JP" altLang="en-US" dirty="0">
                <a:latin typeface="Meiryo UI" panose="020B0604030504040204" pitchFamily="50" charset="-128"/>
                <a:ea typeface="Meiryo UI" panose="020B0604030504040204" pitchFamily="50" charset="-128"/>
              </a:rPr>
              <a:t>行為者に対して警告文を発出するようにします。</a:t>
            </a:r>
          </a:p>
          <a:p>
            <a:pPr lvl="1">
              <a:lnSpc>
                <a:spcPct val="110000"/>
              </a:lnSpc>
            </a:pPr>
            <a:r>
              <a:rPr lang="ja-JP" altLang="en-US" dirty="0">
                <a:latin typeface="Meiryo UI" panose="020B0604030504040204" pitchFamily="50" charset="-128"/>
                <a:ea typeface="Meiryo UI" panose="020B0604030504040204" pitchFamily="50" charset="-128"/>
              </a:rPr>
              <a:t>行為者に対して商品の販売、サービスの提供等をしないことも考えられます。</a:t>
            </a:r>
          </a:p>
          <a:p>
            <a:pPr lvl="1">
              <a:lnSpc>
                <a:spcPct val="110000"/>
              </a:lnSpc>
            </a:pPr>
            <a:r>
              <a:rPr lang="ja-JP" altLang="en-US" dirty="0">
                <a:latin typeface="Meiryo UI" panose="020B0604030504040204" pitchFamily="50" charset="-128"/>
                <a:ea typeface="Meiryo UI" panose="020B0604030504040204" pitchFamily="50" charset="-128"/>
              </a:rPr>
              <a:t>行為者に対して店舗や施設等への出入りを禁止することも考えられます。</a:t>
            </a:r>
            <a:endParaRPr lang="en-US" altLang="ja-JP" dirty="0">
              <a:latin typeface="Meiryo UI" panose="020B0604030504040204" pitchFamily="50" charset="-128"/>
              <a:ea typeface="Meiryo UI" panose="020B0604030504040204" pitchFamily="50" charset="-128"/>
            </a:endParaRPr>
          </a:p>
          <a:p>
            <a:pPr lvl="1">
              <a:lnSpc>
                <a:spcPct val="110000"/>
              </a:lnSpc>
            </a:pPr>
            <a:r>
              <a:rPr lang="ja-JP" altLang="en-US" dirty="0">
                <a:latin typeface="Meiryo UI" panose="020B0604030504040204" pitchFamily="50" charset="-128"/>
                <a:ea typeface="Meiryo UI" panose="020B0604030504040204" pitchFamily="50" charset="-128"/>
              </a:rPr>
              <a:t>本社や人事部、法務部、社長●に報告し、連携して対応すること考えられます。</a:t>
            </a:r>
          </a:p>
        </p:txBody>
      </p:sp>
      <p:sp>
        <p:nvSpPr>
          <p:cNvPr id="8" name="タイトル 1">
            <a:extLst>
              <a:ext uri="{FF2B5EF4-FFF2-40B4-BE49-F238E27FC236}">
                <a16:creationId xmlns:a16="http://schemas.microsoft.com/office/drawing/2014/main" id="{747EEC30-306B-F98E-A611-BC81051D14C4}"/>
              </a:ext>
            </a:extLst>
          </p:cNvPr>
          <p:cNvSpPr>
            <a:spLocks noGrp="1"/>
          </p:cNvSpPr>
          <p:nvPr>
            <p:ph type="title"/>
          </p:nvPr>
        </p:nvSpPr>
        <p:spPr>
          <a:xfrm>
            <a:off x="681038" y="365125"/>
            <a:ext cx="8543925" cy="1325563"/>
          </a:xfrm>
        </p:spPr>
        <p:txBody>
          <a:bodyPr/>
          <a:lstStyle/>
          <a:p>
            <a:r>
              <a:rPr kumimoji="1" lang="ja-JP" altLang="en-US" dirty="0">
                <a:latin typeface="Meiryo UI" panose="020B0604030504040204" pitchFamily="50" charset="-128"/>
                <a:ea typeface="Meiryo UI" panose="020B0604030504040204" pitchFamily="50" charset="-128"/>
              </a:rPr>
              <a:t>悪質なカスハラ行為への対応</a:t>
            </a:r>
          </a:p>
        </p:txBody>
      </p:sp>
      <p:sp>
        <p:nvSpPr>
          <p:cNvPr id="2" name="スライド番号プレースホルダー 1">
            <a:extLst>
              <a:ext uri="{FF2B5EF4-FFF2-40B4-BE49-F238E27FC236}">
                <a16:creationId xmlns:a16="http://schemas.microsoft.com/office/drawing/2014/main" id="{83F684EB-173E-D5E0-D9B7-6850AD5F1BA1}"/>
              </a:ext>
            </a:extLst>
          </p:cNvPr>
          <p:cNvSpPr>
            <a:spLocks noGrp="1"/>
          </p:cNvSpPr>
          <p:nvPr>
            <p:ph type="sldNum" sz="quarter" idx="12"/>
          </p:nvPr>
        </p:nvSpPr>
        <p:spPr/>
        <p:txBody>
          <a:bodyPr/>
          <a:lstStyle/>
          <a:p>
            <a:fld id="{81696D82-706A-4CF4-8B01-B170AAE4AF39}" type="slidenum">
              <a:rPr kumimoji="1" lang="ja-JP" altLang="en-US" smtClean="0"/>
              <a:t>6</a:t>
            </a:fld>
            <a:endParaRPr kumimoji="1" lang="ja-JP" altLang="en-US"/>
          </a:p>
        </p:txBody>
      </p:sp>
    </p:spTree>
    <p:extLst>
      <p:ext uri="{BB962C8B-B14F-4D97-AF65-F5344CB8AC3E}">
        <p14:creationId xmlns:p14="http://schemas.microsoft.com/office/powerpoint/2010/main" val="30154867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EAA29D-B2EC-49B0-B6BB-FD723464D00D}"/>
            </a:ext>
          </a:extLst>
        </p:cNvPr>
        <p:cNvGrpSpPr/>
        <p:nvPr/>
      </p:nvGrpSpPr>
      <p:grpSpPr>
        <a:xfrm>
          <a:off x="0" y="0"/>
          <a:ext cx="0" cy="0"/>
          <a:chOff x="0" y="0"/>
          <a:chExt cx="0" cy="0"/>
        </a:xfrm>
      </p:grpSpPr>
      <p:sp>
        <p:nvSpPr>
          <p:cNvPr id="10" name="テキスト ボックス 9">
            <a:extLst>
              <a:ext uri="{FF2B5EF4-FFF2-40B4-BE49-F238E27FC236}">
                <a16:creationId xmlns:a16="http://schemas.microsoft.com/office/drawing/2014/main" id="{3034444A-B77A-FED9-E214-E37A34FCD376}"/>
              </a:ext>
            </a:extLst>
          </p:cNvPr>
          <p:cNvSpPr txBox="1"/>
          <p:nvPr/>
        </p:nvSpPr>
        <p:spPr>
          <a:xfrm>
            <a:off x="467626" y="1618644"/>
            <a:ext cx="8908983" cy="4893647"/>
          </a:xfrm>
          <a:prstGeom prst="rect">
            <a:avLst/>
          </a:prstGeom>
          <a:noFill/>
        </p:spPr>
        <p:txBody>
          <a:bodyPr wrap="square">
            <a:spAutoFit/>
          </a:bodyPr>
          <a:lstStyle/>
          <a:p>
            <a:r>
              <a:rPr kumimoji="1" lang="ja-JP" altLang="en-US" sz="2400" dirty="0">
                <a:latin typeface="Meiryo UI" panose="020B0604030504040204" pitchFamily="50" charset="-128"/>
                <a:ea typeface="Meiryo UI" panose="020B0604030504040204" pitchFamily="50" charset="-128"/>
              </a:rPr>
              <a:t>以下のカスタマーハラスメント相談窓口を設けています。</a:t>
            </a:r>
            <a:endParaRPr kumimoji="1" lang="en-US" altLang="ja-JP" sz="2400" dirty="0">
              <a:latin typeface="Meiryo UI" panose="020B0604030504040204" pitchFamily="50" charset="-128"/>
              <a:ea typeface="Meiryo UI" panose="020B0604030504040204" pitchFamily="50" charset="-128"/>
            </a:endParaRPr>
          </a:p>
          <a:p>
            <a:r>
              <a:rPr kumimoji="1" lang="ja-JP" altLang="ja-JP" sz="2400" dirty="0">
                <a:latin typeface="Meiryo UI" panose="020B0604030504040204" pitchFamily="50" charset="-128"/>
                <a:ea typeface="Meiryo UI" panose="020B0604030504040204" pitchFamily="50" charset="-128"/>
              </a:rPr>
              <a:t>＜社内＞</a:t>
            </a:r>
            <a:r>
              <a:rPr kumimoji="1" lang="en-US" altLang="ja-JP" sz="2400" dirty="0">
                <a:latin typeface="Meiryo UI" panose="020B0604030504040204" pitchFamily="50" charset="-128"/>
                <a:ea typeface="Meiryo UI" panose="020B0604030504040204" pitchFamily="50" charset="-128"/>
              </a:rPr>
              <a:t> </a:t>
            </a:r>
            <a:br>
              <a:rPr kumimoji="1" lang="en-US" altLang="ja-JP" sz="2400" dirty="0">
                <a:latin typeface="Meiryo UI" panose="020B0604030504040204" pitchFamily="50" charset="-128"/>
                <a:ea typeface="Meiryo UI" panose="020B0604030504040204" pitchFamily="50" charset="-128"/>
              </a:rPr>
            </a:br>
            <a:r>
              <a:rPr kumimoji="1" lang="ja-JP" altLang="en-US" sz="2400" dirty="0">
                <a:latin typeface="Meiryo UI" panose="020B0604030504040204" pitchFamily="50" charset="-128"/>
                <a:ea typeface="Meiryo UI" panose="020B0604030504040204" pitchFamily="50" charset="-128"/>
              </a:rPr>
              <a:t>　　　　　</a:t>
            </a:r>
            <a:r>
              <a:rPr kumimoji="1" lang="ja-JP" altLang="ja-JP" sz="2400" dirty="0">
                <a:latin typeface="Meiryo UI" panose="020B0604030504040204" pitchFamily="50" charset="-128"/>
                <a:ea typeface="Meiryo UI" panose="020B0604030504040204" pitchFamily="50" charset="-128"/>
              </a:rPr>
              <a:t>●●部●●課 担当：●●、●●</a:t>
            </a:r>
            <a:r>
              <a:rPr kumimoji="1" lang="en-US" altLang="ja-JP" sz="2400" dirty="0">
                <a:latin typeface="Meiryo UI" panose="020B0604030504040204" pitchFamily="50" charset="-128"/>
                <a:ea typeface="Meiryo UI" panose="020B0604030504040204" pitchFamily="50" charset="-128"/>
              </a:rPr>
              <a:t> </a:t>
            </a:r>
            <a:br>
              <a:rPr kumimoji="1" lang="en-US" altLang="ja-JP" sz="2400" dirty="0">
                <a:latin typeface="Meiryo UI" panose="020B0604030504040204" pitchFamily="50" charset="-128"/>
                <a:ea typeface="Meiryo UI" panose="020B0604030504040204" pitchFamily="50" charset="-128"/>
              </a:rPr>
            </a:br>
            <a:r>
              <a:rPr kumimoji="1" lang="ja-JP" altLang="en-US" sz="2400" dirty="0">
                <a:latin typeface="Meiryo UI" panose="020B0604030504040204" pitchFamily="50" charset="-128"/>
                <a:ea typeface="Meiryo UI" panose="020B0604030504040204" pitchFamily="50" charset="-128"/>
              </a:rPr>
              <a:t>　　　　　</a:t>
            </a:r>
            <a:r>
              <a:rPr kumimoji="1" lang="ja-JP" altLang="ja-JP" sz="2400" dirty="0">
                <a:latin typeface="Meiryo UI" panose="020B0604030504040204" pitchFamily="50" charset="-128"/>
                <a:ea typeface="Meiryo UI" panose="020B0604030504040204" pitchFamily="50" charset="-128"/>
              </a:rPr>
              <a:t>電話：●●</a:t>
            </a:r>
            <a:r>
              <a:rPr kumimoji="1" lang="en-US" altLang="ja-JP" sz="2400" dirty="0">
                <a:latin typeface="Meiryo UI" panose="020B0604030504040204" pitchFamily="50" charset="-128"/>
                <a:ea typeface="Meiryo UI" panose="020B0604030504040204" pitchFamily="50" charset="-128"/>
              </a:rPr>
              <a:t>-</a:t>
            </a:r>
            <a:r>
              <a:rPr kumimoji="1" lang="ja-JP" altLang="ja-JP" sz="2400" dirty="0">
                <a:latin typeface="Meiryo UI" panose="020B0604030504040204" pitchFamily="50" charset="-128"/>
                <a:ea typeface="Meiryo UI" panose="020B0604030504040204" pitchFamily="50" charset="-128"/>
              </a:rPr>
              <a:t>●●</a:t>
            </a:r>
            <a:r>
              <a:rPr kumimoji="1" lang="en-US" altLang="ja-JP" sz="2400" dirty="0">
                <a:latin typeface="Meiryo UI" panose="020B0604030504040204" pitchFamily="50" charset="-128"/>
                <a:ea typeface="Meiryo UI" panose="020B0604030504040204" pitchFamily="50" charset="-128"/>
              </a:rPr>
              <a:t>-</a:t>
            </a:r>
            <a:r>
              <a:rPr kumimoji="1" lang="ja-JP" altLang="ja-JP" sz="2400" dirty="0">
                <a:latin typeface="Meiryo UI" panose="020B0604030504040204" pitchFamily="50" charset="-128"/>
                <a:ea typeface="Meiryo UI" panose="020B0604030504040204" pitchFamily="50" charset="-128"/>
              </a:rPr>
              <a:t>●●●●　メール：●●＠●●</a:t>
            </a:r>
            <a:r>
              <a:rPr kumimoji="1" lang="en-US" altLang="ja-JP" sz="2400" dirty="0">
                <a:latin typeface="Meiryo UI" panose="020B0604030504040204" pitchFamily="50" charset="-128"/>
                <a:ea typeface="Meiryo UI" panose="020B0604030504040204" pitchFamily="50" charset="-128"/>
              </a:rPr>
              <a:t> </a:t>
            </a:r>
            <a:br>
              <a:rPr kumimoji="1" lang="en-US" altLang="ja-JP" sz="2400" dirty="0">
                <a:latin typeface="Meiryo UI" panose="020B0604030504040204" pitchFamily="50" charset="-128"/>
                <a:ea typeface="Meiryo UI" panose="020B0604030504040204" pitchFamily="50" charset="-128"/>
              </a:rPr>
            </a:br>
            <a:r>
              <a:rPr kumimoji="1" lang="ja-JP" altLang="ja-JP" sz="2400" dirty="0">
                <a:latin typeface="Meiryo UI" panose="020B0604030504040204" pitchFamily="50" charset="-128"/>
                <a:ea typeface="Meiryo UI" panose="020B0604030504040204" pitchFamily="50" charset="-128"/>
              </a:rPr>
              <a:t>＜社外＞</a:t>
            </a:r>
            <a:r>
              <a:rPr kumimoji="1" lang="en-US" altLang="ja-JP" sz="2400" dirty="0">
                <a:latin typeface="Meiryo UI" panose="020B0604030504040204" pitchFamily="50" charset="-128"/>
                <a:ea typeface="Meiryo UI" panose="020B0604030504040204" pitchFamily="50" charset="-128"/>
              </a:rPr>
              <a:t> </a:t>
            </a:r>
            <a:br>
              <a:rPr kumimoji="1" lang="en-US" altLang="ja-JP" sz="2400" dirty="0">
                <a:latin typeface="Meiryo UI" panose="020B0604030504040204" pitchFamily="50" charset="-128"/>
                <a:ea typeface="Meiryo UI" panose="020B0604030504040204" pitchFamily="50" charset="-128"/>
              </a:rPr>
            </a:br>
            <a:r>
              <a:rPr kumimoji="1" lang="ja-JP" altLang="en-US" sz="2400" dirty="0">
                <a:latin typeface="Meiryo UI" panose="020B0604030504040204" pitchFamily="50" charset="-128"/>
                <a:ea typeface="Meiryo UI" panose="020B0604030504040204" pitchFamily="50" charset="-128"/>
              </a:rPr>
              <a:t>　　　　　</a:t>
            </a:r>
            <a:r>
              <a:rPr kumimoji="1" lang="ja-JP" altLang="ja-JP" sz="2400" dirty="0">
                <a:latin typeface="Meiryo UI" panose="020B0604030504040204" pitchFamily="50" charset="-128"/>
                <a:ea typeface="Meiryo UI" panose="020B0604030504040204" pitchFamily="50" charset="-128"/>
              </a:rPr>
              <a:t>●●●●●●</a:t>
            </a:r>
            <a:r>
              <a:rPr kumimoji="1" lang="en-US" altLang="ja-JP" sz="2400" dirty="0">
                <a:latin typeface="Meiryo UI" panose="020B0604030504040204" pitchFamily="50" charset="-128"/>
                <a:ea typeface="Meiryo UI" panose="020B0604030504040204" pitchFamily="50" charset="-128"/>
              </a:rPr>
              <a:t> </a:t>
            </a:r>
            <a:br>
              <a:rPr kumimoji="1" lang="en-US" altLang="ja-JP" sz="2400" dirty="0">
                <a:latin typeface="Meiryo UI" panose="020B0604030504040204" pitchFamily="50" charset="-128"/>
                <a:ea typeface="Meiryo UI" panose="020B0604030504040204" pitchFamily="50" charset="-128"/>
              </a:rPr>
            </a:br>
            <a:r>
              <a:rPr kumimoji="1" lang="ja-JP" altLang="en-US" sz="2400" dirty="0">
                <a:latin typeface="Meiryo UI" panose="020B0604030504040204" pitchFamily="50" charset="-128"/>
                <a:ea typeface="Meiryo UI" panose="020B0604030504040204" pitchFamily="50" charset="-128"/>
              </a:rPr>
              <a:t>　　　　　</a:t>
            </a:r>
            <a:r>
              <a:rPr kumimoji="1" lang="ja-JP" altLang="ja-JP" sz="2400" dirty="0">
                <a:latin typeface="Meiryo UI" panose="020B0604030504040204" pitchFamily="50" charset="-128"/>
                <a:ea typeface="Meiryo UI" panose="020B0604030504040204" pitchFamily="50" charset="-128"/>
              </a:rPr>
              <a:t>電話：●●</a:t>
            </a:r>
            <a:r>
              <a:rPr kumimoji="1" lang="en-US" altLang="ja-JP" sz="2400" dirty="0">
                <a:latin typeface="Meiryo UI" panose="020B0604030504040204" pitchFamily="50" charset="-128"/>
                <a:ea typeface="Meiryo UI" panose="020B0604030504040204" pitchFamily="50" charset="-128"/>
              </a:rPr>
              <a:t>-</a:t>
            </a:r>
            <a:r>
              <a:rPr kumimoji="1" lang="ja-JP" altLang="ja-JP" sz="2400" dirty="0">
                <a:latin typeface="Meiryo UI" panose="020B0604030504040204" pitchFamily="50" charset="-128"/>
                <a:ea typeface="Meiryo UI" panose="020B0604030504040204" pitchFamily="50" charset="-128"/>
              </a:rPr>
              <a:t>●●</a:t>
            </a:r>
            <a:r>
              <a:rPr kumimoji="1" lang="en-US" altLang="ja-JP" sz="2400" dirty="0">
                <a:latin typeface="Meiryo UI" panose="020B0604030504040204" pitchFamily="50" charset="-128"/>
                <a:ea typeface="Meiryo UI" panose="020B0604030504040204" pitchFamily="50" charset="-128"/>
              </a:rPr>
              <a:t>-</a:t>
            </a:r>
            <a:r>
              <a:rPr kumimoji="1" lang="ja-JP" altLang="ja-JP" sz="2400" dirty="0">
                <a:latin typeface="Meiryo UI" panose="020B0604030504040204" pitchFamily="50" charset="-128"/>
                <a:ea typeface="Meiryo UI" panose="020B0604030504040204" pitchFamily="50" charset="-128"/>
              </a:rPr>
              <a:t>●●●●メール：●●＠●●</a:t>
            </a:r>
            <a:r>
              <a:rPr kumimoji="1" lang="en-US" altLang="ja-JP" sz="2400" dirty="0">
                <a:latin typeface="Meiryo UI" panose="020B0604030504040204" pitchFamily="50" charset="-128"/>
                <a:ea typeface="Meiryo UI" panose="020B0604030504040204" pitchFamily="50" charset="-128"/>
              </a:rPr>
              <a:t> </a:t>
            </a:r>
            <a:br>
              <a:rPr kumimoji="1" lang="en-US" altLang="ja-JP" sz="2400" dirty="0">
                <a:latin typeface="Meiryo UI" panose="020B0604030504040204" pitchFamily="50" charset="-128"/>
                <a:ea typeface="Meiryo UI" panose="020B0604030504040204" pitchFamily="50" charset="-128"/>
              </a:rPr>
            </a:br>
            <a:r>
              <a:rPr kumimoji="1" lang="ja-JP" altLang="en-US" sz="2400" dirty="0">
                <a:latin typeface="Meiryo UI" panose="020B0604030504040204" pitchFamily="50" charset="-128"/>
                <a:ea typeface="Meiryo UI" panose="020B0604030504040204" pitchFamily="50" charset="-128"/>
              </a:rPr>
              <a:t>　　　　　</a:t>
            </a:r>
            <a:r>
              <a:rPr kumimoji="1" lang="ja-JP" altLang="ja-JP" sz="2400" dirty="0">
                <a:latin typeface="Meiryo UI" panose="020B0604030504040204" pitchFamily="50" charset="-128"/>
                <a:ea typeface="Meiryo UI" panose="020B0604030504040204" pitchFamily="50" charset="-128"/>
              </a:rPr>
              <a:t>対応時間：平日</a:t>
            </a:r>
            <a:r>
              <a:rPr kumimoji="1" lang="en-US" altLang="ja-JP" sz="2400" dirty="0">
                <a:latin typeface="Meiryo UI" panose="020B0604030504040204" pitchFamily="50" charset="-128"/>
                <a:ea typeface="Meiryo UI" panose="020B0604030504040204" pitchFamily="50" charset="-128"/>
              </a:rPr>
              <a:t>○</a:t>
            </a:r>
            <a:r>
              <a:rPr kumimoji="1" lang="ja-JP" altLang="ja-JP" sz="2400" dirty="0">
                <a:latin typeface="Meiryo UI" panose="020B0604030504040204" pitchFamily="50" charset="-128"/>
                <a:ea typeface="Meiryo UI" panose="020B0604030504040204" pitchFamily="50" charset="-128"/>
              </a:rPr>
              <a:t>時から</a:t>
            </a:r>
            <a:r>
              <a:rPr kumimoji="1" lang="en-US" altLang="ja-JP" sz="2400" dirty="0">
                <a:latin typeface="Meiryo UI" panose="020B0604030504040204" pitchFamily="50" charset="-128"/>
                <a:ea typeface="Meiryo UI" panose="020B0604030504040204" pitchFamily="50" charset="-128"/>
              </a:rPr>
              <a:t>○</a:t>
            </a:r>
            <a:r>
              <a:rPr kumimoji="1" lang="ja-JP" altLang="ja-JP" sz="2400" dirty="0">
                <a:latin typeface="Meiryo UI" panose="020B0604030504040204" pitchFamily="50" charset="-128"/>
                <a:ea typeface="Meiryo UI" panose="020B0604030504040204" pitchFamily="50" charset="-128"/>
              </a:rPr>
              <a:t>時まで</a:t>
            </a:r>
            <a:r>
              <a:rPr kumimoji="1" lang="en-US" altLang="ja-JP" sz="2400" dirty="0">
                <a:latin typeface="Meiryo UI" panose="020B0604030504040204" pitchFamily="50" charset="-128"/>
                <a:ea typeface="Meiryo UI" panose="020B0604030504040204" pitchFamily="50" charset="-128"/>
              </a:rPr>
              <a:t> </a:t>
            </a:r>
            <a:br>
              <a:rPr kumimoji="1" lang="en-US" altLang="ja-JP" sz="2400" dirty="0">
                <a:latin typeface="Meiryo UI" panose="020B0604030504040204" pitchFamily="50" charset="-128"/>
                <a:ea typeface="Meiryo UI" panose="020B0604030504040204" pitchFamily="50" charset="-128"/>
              </a:rPr>
            </a:br>
            <a:r>
              <a:rPr kumimoji="1" lang="ja-JP" altLang="ja-JP" sz="2400" dirty="0">
                <a:latin typeface="Meiryo UI" panose="020B0604030504040204" pitchFamily="50" charset="-128"/>
                <a:ea typeface="Meiryo UI" panose="020B0604030504040204" pitchFamily="50" charset="-128"/>
              </a:rPr>
              <a:t>【警察署】</a:t>
            </a:r>
            <a:r>
              <a:rPr kumimoji="1" lang="ja-JP" altLang="en-US" sz="2400" dirty="0">
                <a:latin typeface="Meiryo UI" panose="020B0604030504040204" pitchFamily="50" charset="-128"/>
                <a:ea typeface="Meiryo UI" panose="020B0604030504040204" pitchFamily="50" charset="-128"/>
              </a:rPr>
              <a:t>　</a:t>
            </a:r>
            <a:r>
              <a:rPr kumimoji="1" lang="en-US" altLang="ja-JP" sz="2400" dirty="0">
                <a:latin typeface="Meiryo UI" panose="020B0604030504040204" pitchFamily="50" charset="-128"/>
                <a:ea typeface="Meiryo UI" panose="020B0604030504040204" pitchFamily="50" charset="-128"/>
              </a:rPr>
              <a:t>○○</a:t>
            </a:r>
            <a:r>
              <a:rPr kumimoji="1" lang="ja-JP" altLang="ja-JP" sz="2400" dirty="0">
                <a:latin typeface="Meiryo UI" panose="020B0604030504040204" pitchFamily="50" charset="-128"/>
                <a:ea typeface="Meiryo UI" panose="020B0604030504040204" pitchFamily="50" charset="-128"/>
              </a:rPr>
              <a:t>警察署</a:t>
            </a:r>
            <a:r>
              <a:rPr kumimoji="1" lang="en-US" altLang="ja-JP" sz="2400" dirty="0">
                <a:latin typeface="Meiryo UI" panose="020B0604030504040204" pitchFamily="50" charset="-128"/>
                <a:ea typeface="Meiryo UI" panose="020B0604030504040204" pitchFamily="50" charset="-128"/>
              </a:rPr>
              <a:t>△△</a:t>
            </a:r>
            <a:r>
              <a:rPr kumimoji="1" lang="ja-JP" altLang="ja-JP" sz="2400" dirty="0">
                <a:latin typeface="Meiryo UI" panose="020B0604030504040204" pitchFamily="50" charset="-128"/>
                <a:ea typeface="Meiryo UI" panose="020B0604030504040204" pitchFamily="50" charset="-128"/>
              </a:rPr>
              <a:t>課</a:t>
            </a:r>
            <a:r>
              <a:rPr kumimoji="1" lang="en-US" altLang="ja-JP" sz="2400" dirty="0">
                <a:latin typeface="Meiryo UI" panose="020B0604030504040204" pitchFamily="50" charset="-128"/>
                <a:ea typeface="Meiryo UI" panose="020B0604030504040204" pitchFamily="50" charset="-128"/>
              </a:rPr>
              <a:t> </a:t>
            </a:r>
            <a:br>
              <a:rPr kumimoji="1" lang="en-US" altLang="ja-JP" sz="2400" dirty="0">
                <a:latin typeface="Meiryo UI" panose="020B0604030504040204" pitchFamily="50" charset="-128"/>
                <a:ea typeface="Meiryo UI" panose="020B0604030504040204" pitchFamily="50" charset="-128"/>
              </a:rPr>
            </a:br>
            <a:r>
              <a:rPr kumimoji="1" lang="en-US" altLang="ja-JP" sz="2400" dirty="0">
                <a:latin typeface="Meiryo UI" panose="020B0604030504040204" pitchFamily="50" charset="-128"/>
                <a:ea typeface="Meiryo UI" panose="020B0604030504040204" pitchFamily="50" charset="-128"/>
              </a:rPr>
              <a:t>      </a:t>
            </a:r>
            <a:r>
              <a:rPr kumimoji="1" lang="ja-JP" altLang="en-US" sz="2400" dirty="0">
                <a:latin typeface="Meiryo UI" panose="020B0604030504040204" pitchFamily="50" charset="-128"/>
                <a:ea typeface="Meiryo UI" panose="020B0604030504040204" pitchFamily="50" charset="-128"/>
              </a:rPr>
              <a:t>　　　　</a:t>
            </a:r>
            <a:r>
              <a:rPr kumimoji="1" lang="ja-JP" altLang="ja-JP" sz="2400" dirty="0">
                <a:latin typeface="Meiryo UI" panose="020B0604030504040204" pitchFamily="50" charset="-128"/>
                <a:ea typeface="Meiryo UI" panose="020B0604030504040204" pitchFamily="50" charset="-128"/>
              </a:rPr>
              <a:t>電話：●●</a:t>
            </a:r>
            <a:r>
              <a:rPr kumimoji="1" lang="en-US" altLang="ja-JP" sz="2400" dirty="0">
                <a:latin typeface="Meiryo UI" panose="020B0604030504040204" pitchFamily="50" charset="-128"/>
                <a:ea typeface="Meiryo UI" panose="020B0604030504040204" pitchFamily="50" charset="-128"/>
              </a:rPr>
              <a:t>-</a:t>
            </a:r>
            <a:r>
              <a:rPr kumimoji="1" lang="ja-JP" altLang="ja-JP" sz="2400" dirty="0">
                <a:latin typeface="Meiryo UI" panose="020B0604030504040204" pitchFamily="50" charset="-128"/>
                <a:ea typeface="Meiryo UI" panose="020B0604030504040204" pitchFamily="50" charset="-128"/>
              </a:rPr>
              <a:t>●●</a:t>
            </a:r>
            <a:r>
              <a:rPr kumimoji="1" lang="en-US" altLang="ja-JP" sz="2400" dirty="0">
                <a:latin typeface="Meiryo UI" panose="020B0604030504040204" pitchFamily="50" charset="-128"/>
                <a:ea typeface="Meiryo UI" panose="020B0604030504040204" pitchFamily="50" charset="-128"/>
              </a:rPr>
              <a:t>-</a:t>
            </a:r>
            <a:r>
              <a:rPr kumimoji="1" lang="ja-JP" altLang="ja-JP" sz="2400" dirty="0">
                <a:latin typeface="Meiryo UI" panose="020B0604030504040204" pitchFamily="50" charset="-128"/>
                <a:ea typeface="Meiryo UI" panose="020B0604030504040204" pitchFamily="50" charset="-128"/>
              </a:rPr>
              <a:t>●●●●</a:t>
            </a:r>
            <a:r>
              <a:rPr kumimoji="1" lang="en-US" altLang="ja-JP" sz="2400" dirty="0">
                <a:latin typeface="Meiryo UI" panose="020B0604030504040204" pitchFamily="50" charset="-128"/>
                <a:ea typeface="Meiryo UI" panose="020B0604030504040204" pitchFamily="50" charset="-128"/>
              </a:rPr>
              <a:t> </a:t>
            </a:r>
            <a:br>
              <a:rPr kumimoji="1" lang="en-US" altLang="ja-JP" sz="2400" dirty="0">
                <a:latin typeface="Meiryo UI" panose="020B0604030504040204" pitchFamily="50" charset="-128"/>
                <a:ea typeface="Meiryo UI" panose="020B0604030504040204" pitchFamily="50" charset="-128"/>
              </a:rPr>
            </a:br>
            <a:r>
              <a:rPr kumimoji="1" lang="en-US" altLang="ja-JP" sz="2400" dirty="0">
                <a:latin typeface="Meiryo UI" panose="020B0604030504040204" pitchFamily="50" charset="-128"/>
                <a:ea typeface="Meiryo UI" panose="020B0604030504040204" pitchFamily="50" charset="-128"/>
              </a:rPr>
              <a:t>※</a:t>
            </a:r>
            <a:r>
              <a:rPr kumimoji="1" lang="ja-JP" altLang="ja-JP" sz="2400" dirty="0">
                <a:latin typeface="Meiryo UI" panose="020B0604030504040204" pitchFamily="50" charset="-128"/>
                <a:ea typeface="Meiryo UI" panose="020B0604030504040204" pitchFamily="50" charset="-128"/>
              </a:rPr>
              <a:t>警察への通報は傷害罪、暴行罪等に抵触するなど緊急性が高い場合</a:t>
            </a:r>
            <a:r>
              <a:rPr kumimoji="1" lang="ja-JP" altLang="en-US" sz="2400" dirty="0">
                <a:latin typeface="Meiryo UI" panose="020B0604030504040204" pitchFamily="50" charset="-128"/>
                <a:ea typeface="Meiryo UI" panose="020B0604030504040204" pitchFamily="50" charset="-128"/>
              </a:rPr>
              <a:t>に連絡することになります</a:t>
            </a:r>
            <a:r>
              <a:rPr kumimoji="1" lang="ja-JP" altLang="ja-JP" sz="2400" dirty="0">
                <a:latin typeface="Meiryo UI" panose="020B0604030504040204" pitchFamily="50" charset="-128"/>
                <a:ea typeface="Meiryo UI" panose="020B0604030504040204" pitchFamily="50" charset="-128"/>
              </a:rPr>
              <a:t>。</a:t>
            </a:r>
            <a:r>
              <a:rPr kumimoji="1" lang="en-US" altLang="ja-JP" sz="2400" dirty="0">
                <a:latin typeface="Meiryo UI" panose="020B0604030504040204" pitchFamily="50" charset="-128"/>
                <a:ea typeface="Meiryo UI" panose="020B0604030504040204" pitchFamily="50" charset="-128"/>
              </a:rPr>
              <a:t> </a:t>
            </a:r>
            <a:r>
              <a:rPr kumimoji="1" lang="ja-JP" altLang="ja-JP" sz="2400" dirty="0">
                <a:latin typeface="Meiryo UI" panose="020B0604030504040204" pitchFamily="50" charset="-128"/>
                <a:ea typeface="Meiryo UI" panose="020B0604030504040204" pitchFamily="50" charset="-128"/>
              </a:rPr>
              <a:t>緊急性が低い場合や判断に迷った場合は警察相談専用電話 （</a:t>
            </a:r>
            <a:r>
              <a:rPr kumimoji="1" lang="en-US" altLang="ja-JP" sz="2400" dirty="0">
                <a:latin typeface="Meiryo UI" panose="020B0604030504040204" pitchFamily="50" charset="-128"/>
                <a:ea typeface="Meiryo UI" panose="020B0604030504040204" pitchFamily="50" charset="-128"/>
              </a:rPr>
              <a:t>#9110</a:t>
            </a:r>
            <a:r>
              <a:rPr kumimoji="1" lang="ja-JP" altLang="ja-JP" sz="2400" dirty="0">
                <a:latin typeface="Meiryo UI" panose="020B0604030504040204" pitchFamily="50" charset="-128"/>
                <a:ea typeface="Meiryo UI" panose="020B0604030504040204" pitchFamily="50" charset="-128"/>
              </a:rPr>
              <a:t>）に相談してください。 </a:t>
            </a:r>
            <a:endParaRPr kumimoji="1" lang="ja-JP" altLang="en-US" sz="2400" dirty="0">
              <a:latin typeface="Meiryo UI" panose="020B0604030504040204" pitchFamily="50" charset="-128"/>
              <a:ea typeface="Meiryo UI" panose="020B0604030504040204" pitchFamily="50" charset="-128"/>
            </a:endParaRPr>
          </a:p>
        </p:txBody>
      </p:sp>
      <p:sp>
        <p:nvSpPr>
          <p:cNvPr id="13" name="タイトル 12">
            <a:extLst>
              <a:ext uri="{FF2B5EF4-FFF2-40B4-BE49-F238E27FC236}">
                <a16:creationId xmlns:a16="http://schemas.microsoft.com/office/drawing/2014/main" id="{66043248-9629-C611-CB07-6FD7C79B61BD}"/>
              </a:ext>
            </a:extLst>
          </p:cNvPr>
          <p:cNvSpPr>
            <a:spLocks noGrp="1"/>
          </p:cNvSpPr>
          <p:nvPr>
            <p:ph type="title"/>
          </p:nvPr>
        </p:nvSpPr>
        <p:spPr>
          <a:xfrm>
            <a:off x="650154" y="293081"/>
            <a:ext cx="8543925" cy="1325563"/>
          </a:xfrm>
        </p:spPr>
        <p:txBody>
          <a:bodyPr/>
          <a:lstStyle/>
          <a:p>
            <a:r>
              <a:rPr lang="ja-JP" altLang="en-US" dirty="0">
                <a:latin typeface="Meiryo UI" panose="020B0604030504040204" pitchFamily="50" charset="-128"/>
                <a:ea typeface="Meiryo UI" panose="020B0604030504040204" pitchFamily="50" charset="-128"/>
              </a:rPr>
              <a:t>カスハラ相談窓口</a:t>
            </a:r>
          </a:p>
        </p:txBody>
      </p:sp>
      <p:pic>
        <p:nvPicPr>
          <p:cNvPr id="6" name="図 5">
            <a:extLst>
              <a:ext uri="{FF2B5EF4-FFF2-40B4-BE49-F238E27FC236}">
                <a16:creationId xmlns:a16="http://schemas.microsoft.com/office/drawing/2014/main" id="{B82A2FF9-2F77-583D-0FC1-00A9768B4C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39584" y="138897"/>
            <a:ext cx="2357415" cy="2357415"/>
          </a:xfrm>
          <a:prstGeom prst="rect">
            <a:avLst/>
          </a:prstGeom>
        </p:spPr>
      </p:pic>
      <p:sp>
        <p:nvSpPr>
          <p:cNvPr id="2" name="スライド番号プレースホルダー 1">
            <a:extLst>
              <a:ext uri="{FF2B5EF4-FFF2-40B4-BE49-F238E27FC236}">
                <a16:creationId xmlns:a16="http://schemas.microsoft.com/office/drawing/2014/main" id="{BC5978C8-7A09-CFFA-F7E6-B0F12D95F521}"/>
              </a:ext>
            </a:extLst>
          </p:cNvPr>
          <p:cNvSpPr>
            <a:spLocks noGrp="1"/>
          </p:cNvSpPr>
          <p:nvPr>
            <p:ph type="sldNum" sz="quarter" idx="12"/>
          </p:nvPr>
        </p:nvSpPr>
        <p:spPr/>
        <p:txBody>
          <a:bodyPr/>
          <a:lstStyle/>
          <a:p>
            <a:fld id="{81696D82-706A-4CF4-8B01-B170AAE4AF39}" type="slidenum">
              <a:rPr kumimoji="1" lang="ja-JP" altLang="en-US" smtClean="0"/>
              <a:t>7</a:t>
            </a:fld>
            <a:endParaRPr kumimoji="1" lang="ja-JP" altLang="en-US"/>
          </a:p>
        </p:txBody>
      </p:sp>
    </p:spTree>
    <p:extLst>
      <p:ext uri="{BB962C8B-B14F-4D97-AF65-F5344CB8AC3E}">
        <p14:creationId xmlns:p14="http://schemas.microsoft.com/office/powerpoint/2010/main" val="24996199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15237AD-EF22-95B6-9CBD-63E1270B0A9C}"/>
              </a:ext>
            </a:extLst>
          </p:cNvPr>
          <p:cNvSpPr txBox="1">
            <a:spLocks/>
          </p:cNvSpPr>
          <p:nvPr/>
        </p:nvSpPr>
        <p:spPr>
          <a:xfrm>
            <a:off x="39941" y="172028"/>
            <a:ext cx="9367549" cy="40062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l"/>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参考</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対応チェックリスト（愛知県「カスタマーハラスメント防止対策マニュアル」より）</a:t>
            </a:r>
          </a:p>
        </p:txBody>
      </p:sp>
      <p:graphicFrame>
        <p:nvGraphicFramePr>
          <p:cNvPr id="5" name="表 4">
            <a:extLst>
              <a:ext uri="{FF2B5EF4-FFF2-40B4-BE49-F238E27FC236}">
                <a16:creationId xmlns:a16="http://schemas.microsoft.com/office/drawing/2014/main" id="{C7E569D6-E23F-6D87-BC02-E7447C37A862}"/>
              </a:ext>
            </a:extLst>
          </p:cNvPr>
          <p:cNvGraphicFramePr>
            <a:graphicFrameLocks noGrp="1"/>
          </p:cNvGraphicFramePr>
          <p:nvPr>
            <p:extLst>
              <p:ext uri="{D42A27DB-BD31-4B8C-83A1-F6EECF244321}">
                <p14:modId xmlns:p14="http://schemas.microsoft.com/office/powerpoint/2010/main" val="2885202248"/>
              </p:ext>
            </p:extLst>
          </p:nvPr>
        </p:nvGraphicFramePr>
        <p:xfrm>
          <a:off x="310917" y="1548822"/>
          <a:ext cx="4501228" cy="5137150"/>
        </p:xfrm>
        <a:graphic>
          <a:graphicData uri="http://schemas.openxmlformats.org/drawingml/2006/table">
            <a:tbl>
              <a:tblPr firstRow="1" bandRow="1">
                <a:tableStyleId>{1E171933-4619-4E11-9A3F-F7608DF75F80}</a:tableStyleId>
              </a:tblPr>
              <a:tblGrid>
                <a:gridCol w="390236">
                  <a:extLst>
                    <a:ext uri="{9D8B030D-6E8A-4147-A177-3AD203B41FA5}">
                      <a16:colId xmlns:a16="http://schemas.microsoft.com/office/drawing/2014/main" val="135318210"/>
                    </a:ext>
                  </a:extLst>
                </a:gridCol>
                <a:gridCol w="4110992">
                  <a:extLst>
                    <a:ext uri="{9D8B030D-6E8A-4147-A177-3AD203B41FA5}">
                      <a16:colId xmlns:a16="http://schemas.microsoft.com/office/drawing/2014/main" val="3036814482"/>
                    </a:ext>
                  </a:extLst>
                </a:gridCol>
              </a:tblGrid>
              <a:tr h="370840">
                <a:tc>
                  <a:txBody>
                    <a:bodyPr/>
                    <a:lstStyle/>
                    <a:p>
                      <a:endParaRPr kumimoji="1" lang="ja-JP" altLang="en-US" sz="1400" b="0" dirty="0">
                        <a:latin typeface="Meiryo UI" panose="020B0604030504040204" pitchFamily="50" charset="-128"/>
                        <a:ea typeface="Meiryo UI" panose="020B0604030504040204" pitchFamily="50" charset="-128"/>
                      </a:endParaRPr>
                    </a:p>
                  </a:txBody>
                  <a:tcPr/>
                </a:tc>
                <a:tc>
                  <a:txBody>
                    <a:bodyPr/>
                    <a:lstStyle/>
                    <a:p>
                      <a:pPr algn="ctr"/>
                      <a:r>
                        <a:rPr kumimoji="1" lang="ja-JP" altLang="en-US" sz="1400" b="0" dirty="0">
                          <a:latin typeface="Meiryo UI" panose="020B0604030504040204" pitchFamily="50" charset="-128"/>
                          <a:ea typeface="Meiryo UI" panose="020B0604030504040204" pitchFamily="50" charset="-128"/>
                        </a:rPr>
                        <a:t>内容</a:t>
                      </a:r>
                    </a:p>
                  </a:txBody>
                  <a:tcPr/>
                </a:tc>
                <a:extLst>
                  <a:ext uri="{0D108BD9-81ED-4DB2-BD59-A6C34878D82A}">
                    <a16:rowId xmlns:a16="http://schemas.microsoft.com/office/drawing/2014/main" val="1637217854"/>
                  </a:ext>
                </a:extLst>
              </a:tr>
              <a:tr h="370840">
                <a:tc>
                  <a:txBody>
                    <a:bodyPr/>
                    <a:lstStyle/>
                    <a:p>
                      <a:r>
                        <a:rPr kumimoji="1" lang="ja-JP" altLang="en-US" sz="1400" dirty="0">
                          <a:latin typeface="Meiryo UI" panose="020B0604030504040204" pitchFamily="50" charset="-128"/>
                          <a:ea typeface="Meiryo UI" panose="020B0604030504040204" pitchFamily="50" charset="-128"/>
                        </a:rPr>
                        <a:t>□</a:t>
                      </a:r>
                    </a:p>
                  </a:txBody>
                  <a:tcPr/>
                </a:tc>
                <a:tc>
                  <a:txBody>
                    <a:bodyPr/>
                    <a:lstStyle/>
                    <a:p>
                      <a:pPr>
                        <a:lnSpc>
                          <a:spcPct val="115000"/>
                        </a:lnSpc>
                        <a:spcAft>
                          <a:spcPts val="1000"/>
                        </a:spcAft>
                        <a:buNone/>
                      </a:pPr>
                      <a:r>
                        <a:rPr lang="ja-JP" sz="1400" dirty="0">
                          <a:solidFill>
                            <a:srgbClr val="000000"/>
                          </a:solidFill>
                          <a:effectLst/>
                        </a:rPr>
                        <a:t>問題のない商品の無償提供を要求する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693274419"/>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契約に含まれない特別扱いや優遇措置を要求する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379162484"/>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業務と無関係な私的依頼を要求する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19756982"/>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実現不可能な要求をする（例：期限超過の手続き・成績改ざんなど）</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928017423"/>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サポート時間外や休日の対応を要求する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537532087"/>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他社商品・他店舗で購入したものの補償を要求する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749819405"/>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正常な対応をしているが、代金の支払いを拒否する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861986905"/>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殴る・蹴る・つばを吐くなどの暴力をふるう</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443875408"/>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物を投げつける、体に触れる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29980687"/>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「お前ではダメだ」「無能だ」と人格を否定する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014974400"/>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土下座や謝罪文の提出などを強要する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45799156"/>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大声で怒鳴る、机をたたく</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41777090"/>
                  </a:ext>
                </a:extLst>
              </a:tr>
            </a:tbl>
          </a:graphicData>
        </a:graphic>
      </p:graphicFrame>
      <p:graphicFrame>
        <p:nvGraphicFramePr>
          <p:cNvPr id="6" name="表 5">
            <a:extLst>
              <a:ext uri="{FF2B5EF4-FFF2-40B4-BE49-F238E27FC236}">
                <a16:creationId xmlns:a16="http://schemas.microsoft.com/office/drawing/2014/main" id="{4880E8BA-471B-26EA-9818-D529F9F0AC86}"/>
              </a:ext>
            </a:extLst>
          </p:cNvPr>
          <p:cNvGraphicFramePr>
            <a:graphicFrameLocks noGrp="1"/>
          </p:cNvGraphicFramePr>
          <p:nvPr>
            <p:extLst>
              <p:ext uri="{D42A27DB-BD31-4B8C-83A1-F6EECF244321}">
                <p14:modId xmlns:p14="http://schemas.microsoft.com/office/powerpoint/2010/main" val="3388660012"/>
              </p:ext>
            </p:extLst>
          </p:nvPr>
        </p:nvGraphicFramePr>
        <p:xfrm>
          <a:off x="5099974" y="1548822"/>
          <a:ext cx="4501228" cy="5137150"/>
        </p:xfrm>
        <a:graphic>
          <a:graphicData uri="http://schemas.openxmlformats.org/drawingml/2006/table">
            <a:tbl>
              <a:tblPr firstRow="1" bandRow="1">
                <a:tableStyleId>{1E171933-4619-4E11-9A3F-F7608DF75F80}</a:tableStyleId>
              </a:tblPr>
              <a:tblGrid>
                <a:gridCol w="390236">
                  <a:extLst>
                    <a:ext uri="{9D8B030D-6E8A-4147-A177-3AD203B41FA5}">
                      <a16:colId xmlns:a16="http://schemas.microsoft.com/office/drawing/2014/main" val="135318210"/>
                    </a:ext>
                  </a:extLst>
                </a:gridCol>
                <a:gridCol w="4110992">
                  <a:extLst>
                    <a:ext uri="{9D8B030D-6E8A-4147-A177-3AD203B41FA5}">
                      <a16:colId xmlns:a16="http://schemas.microsoft.com/office/drawing/2014/main" val="3036814482"/>
                    </a:ext>
                  </a:extLst>
                </a:gridCol>
              </a:tblGrid>
              <a:tr h="370840">
                <a:tc>
                  <a:txBody>
                    <a:bodyPr/>
                    <a:lstStyle/>
                    <a:p>
                      <a:endParaRPr kumimoji="1" lang="ja-JP" altLang="en-US" sz="1400" b="0" dirty="0">
                        <a:latin typeface="Meiryo UI" panose="020B0604030504040204" pitchFamily="50" charset="-128"/>
                        <a:ea typeface="Meiryo UI" panose="020B0604030504040204" pitchFamily="50" charset="-128"/>
                      </a:endParaRPr>
                    </a:p>
                  </a:txBody>
                  <a:tcPr/>
                </a:tc>
                <a:tc>
                  <a:txBody>
                    <a:bodyPr/>
                    <a:lstStyle/>
                    <a:p>
                      <a:pPr algn="ctr"/>
                      <a:r>
                        <a:rPr kumimoji="1" lang="ja-JP" altLang="en-US" sz="1400" b="0" dirty="0">
                          <a:latin typeface="Meiryo UI" panose="020B0604030504040204" pitchFamily="50" charset="-128"/>
                          <a:ea typeface="Meiryo UI" panose="020B0604030504040204" pitchFamily="50" charset="-128"/>
                        </a:rPr>
                        <a:t>内容</a:t>
                      </a:r>
                    </a:p>
                  </a:txBody>
                  <a:tcPr/>
                </a:tc>
                <a:extLst>
                  <a:ext uri="{0D108BD9-81ED-4DB2-BD59-A6C34878D82A}">
                    <a16:rowId xmlns:a16="http://schemas.microsoft.com/office/drawing/2014/main" val="1637217854"/>
                  </a:ext>
                </a:extLst>
              </a:tr>
              <a:tr h="370840">
                <a:tc>
                  <a:txBody>
                    <a:bodyPr/>
                    <a:lstStyle/>
                    <a:p>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にらみつけるなどの態度で恐怖を与える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65398246"/>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要求内容が変化し、最初の目的が不明瞭になる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041313668"/>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同じ内容のクレームを繰り返す</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848894385"/>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要求が通らないために居座り続ける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023266487"/>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勤務終了後に待ち伏せ・つきまといを行う</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789324129"/>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就業者にわいせつな発言や行為を行う</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4093583552"/>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容姿や服装、年齢など業務に関係のない点を中傷する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428651319"/>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無断で写真・動画を撮影し、</a:t>
                      </a:r>
                      <a:r>
                        <a:rPr lang="en-US" sz="1400" dirty="0">
                          <a:solidFill>
                            <a:srgbClr val="000000"/>
                          </a:solidFill>
                          <a:effectLst/>
                        </a:rPr>
                        <a:t>SNS</a:t>
                      </a:r>
                      <a:r>
                        <a:rPr lang="ja-JP" sz="1400" dirty="0">
                          <a:solidFill>
                            <a:srgbClr val="000000"/>
                          </a:solidFill>
                          <a:effectLst/>
                        </a:rPr>
                        <a:t>等に投稿する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701346082"/>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個人の責任に転嫁し、執拗に謝罪や処分を求める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17234577"/>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同一顧客からのクレーム対応に長時間拘束され、他の業務が滞っている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506160630"/>
                  </a:ext>
                </a:extLst>
              </a:tr>
              <a:tr h="370840">
                <a:tc>
                  <a:txBody>
                    <a:bodyPr/>
                    <a:lstStyle/>
                    <a:p>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対応に関わった就業者が心身の不調を訴える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660360943"/>
                  </a:ext>
                </a:extLst>
              </a:tr>
              <a:tr h="370840">
                <a:tc>
                  <a:txBody>
                    <a:bodyPr/>
                    <a:lstStyle/>
                    <a:p>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dirty="0">
                        <a:latin typeface="Meiryo UI" panose="020B0604030504040204" pitchFamily="50" charset="-128"/>
                        <a:ea typeface="Meiryo UI" panose="020B0604030504040204" pitchFamily="50" charset="-128"/>
                      </a:endParaRPr>
                    </a:p>
                  </a:txBody>
                  <a:tcPr/>
                </a:tc>
                <a:tc>
                  <a:txBody>
                    <a:bodyPr/>
                    <a:lstStyle/>
                    <a:p>
                      <a:pPr>
                        <a:lnSpc>
                          <a:spcPct val="115000"/>
                        </a:lnSpc>
                        <a:spcAft>
                          <a:spcPts val="1000"/>
                        </a:spcAft>
                        <a:buNone/>
                      </a:pPr>
                      <a:r>
                        <a:rPr lang="ja-JP" sz="1400" dirty="0">
                          <a:solidFill>
                            <a:srgbClr val="000000"/>
                          </a:solidFill>
                          <a:effectLst/>
                        </a:rPr>
                        <a:t>頻繁なクレーム対応が職場全体の業務に支障を与えている</a:t>
                      </a:r>
                      <a:endParaRPr lang="ja-JP" sz="14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169221933"/>
                  </a:ext>
                </a:extLst>
              </a:tr>
            </a:tbl>
          </a:graphicData>
        </a:graphic>
      </p:graphicFrame>
      <p:sp>
        <p:nvSpPr>
          <p:cNvPr id="10" name="テキスト ボックス 9">
            <a:extLst>
              <a:ext uri="{FF2B5EF4-FFF2-40B4-BE49-F238E27FC236}">
                <a16:creationId xmlns:a16="http://schemas.microsoft.com/office/drawing/2014/main" id="{841D021B-DCA5-561C-62F0-18992F291442}"/>
              </a:ext>
            </a:extLst>
          </p:cNvPr>
          <p:cNvSpPr txBox="1"/>
          <p:nvPr/>
        </p:nvSpPr>
        <p:spPr>
          <a:xfrm>
            <a:off x="498508" y="706796"/>
            <a:ext cx="8908983" cy="707886"/>
          </a:xfrm>
          <a:prstGeom prst="rect">
            <a:avLst/>
          </a:prstGeom>
          <a:noFill/>
        </p:spPr>
        <p:txBody>
          <a:bodyPr wrap="square">
            <a:spAutoFit/>
          </a:bodyPr>
          <a:lstStyle/>
          <a:p>
            <a:r>
              <a:rPr kumimoji="1" lang="ja-JP" altLang="en-US" sz="2000" dirty="0">
                <a:latin typeface="Meiryo UI" panose="020B0604030504040204" pitchFamily="50" charset="-128"/>
                <a:ea typeface="Meiryo UI" panose="020B0604030504040204" pitchFamily="50" charset="-128"/>
              </a:rPr>
              <a:t>該当する項目に✔を入れ、１つでも該当する場合は、速やかに上司または相談窓口へ報告してください。</a:t>
            </a:r>
          </a:p>
        </p:txBody>
      </p:sp>
      <p:sp>
        <p:nvSpPr>
          <p:cNvPr id="3" name="スライド番号プレースホルダー 2">
            <a:extLst>
              <a:ext uri="{FF2B5EF4-FFF2-40B4-BE49-F238E27FC236}">
                <a16:creationId xmlns:a16="http://schemas.microsoft.com/office/drawing/2014/main" id="{20E4E5C0-C0FE-8299-B9EE-6541125536DA}"/>
              </a:ext>
            </a:extLst>
          </p:cNvPr>
          <p:cNvSpPr>
            <a:spLocks noGrp="1"/>
          </p:cNvSpPr>
          <p:nvPr>
            <p:ph type="sldNum" sz="quarter" idx="12"/>
          </p:nvPr>
        </p:nvSpPr>
        <p:spPr>
          <a:xfrm>
            <a:off x="6996113" y="6594096"/>
            <a:ext cx="2228850" cy="365125"/>
          </a:xfrm>
        </p:spPr>
        <p:txBody>
          <a:bodyPr/>
          <a:lstStyle/>
          <a:p>
            <a:fld id="{81696D82-706A-4CF4-8B01-B170AAE4AF39}" type="slidenum">
              <a:rPr kumimoji="1" lang="ja-JP" altLang="en-US" smtClean="0"/>
              <a:t>8</a:t>
            </a:fld>
            <a:endParaRPr kumimoji="1" lang="ja-JP" altLang="en-US"/>
          </a:p>
        </p:txBody>
      </p:sp>
    </p:spTree>
    <p:extLst>
      <p:ext uri="{BB962C8B-B14F-4D97-AF65-F5344CB8AC3E}">
        <p14:creationId xmlns:p14="http://schemas.microsoft.com/office/powerpoint/2010/main" val="1399468491"/>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D6ADB428858204DB8D4EA908F645937" ma:contentTypeVersion="16" ma:contentTypeDescription="新しいドキュメントを作成します。" ma:contentTypeScope="" ma:versionID="d3ca9cb6d9e004623c219e68d0c2f08a">
  <xsd:schema xmlns:xsd="http://www.w3.org/2001/XMLSchema" xmlns:xs="http://www.w3.org/2001/XMLSchema" xmlns:p="http://schemas.microsoft.com/office/2006/metadata/properties" xmlns:ns2="be5ed8d4-318b-4d76-9327-6fbd952a14b8" xmlns:ns3="0585f361-811e-41bc-bb51-5bbecbcb84ad" targetNamespace="http://schemas.microsoft.com/office/2006/metadata/properties" ma:root="true" ma:fieldsID="b9f16ed14c2f93e10bd237e5128b50cd" ns2:_="" ns3:_="">
    <xsd:import namespace="be5ed8d4-318b-4d76-9327-6fbd952a14b8"/>
    <xsd:import namespace="0585f361-811e-41bc-bb51-5bbecbcb84a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AutoKeyPoints" minOccurs="0"/>
                <xsd:element ref="ns2:MediaServiceKeyPoint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5ed8d4-318b-4d76-9327-6fbd952a14b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画像タグ" ma:readOnly="false" ma:fieldId="{5cf76f15-5ced-4ddc-b409-7134ff3c332f}" ma:taxonomyMulti="true" ma:sspId="cf25d5a6-710f-4959-ab4a-5781f3c93c9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585f361-811e-41bc-bb51-5bbecbcb84ad"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13648a89-8950-46c4-b955-d2673879b9e2}" ma:internalName="TaxCatchAll" ma:showField="CatchAllData" ma:web="0585f361-811e-41bc-bb51-5bbecbcb84a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585f361-811e-41bc-bb51-5bbecbcb84ad" xsi:nil="true"/>
    <lcf76f155ced4ddcb4097134ff3c332f xmlns="be5ed8d4-318b-4d76-9327-6fbd952a14b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D662C72-F1C8-4774-A903-C5BD3DDA0C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5ed8d4-318b-4d76-9327-6fbd952a14b8"/>
    <ds:schemaRef ds:uri="0585f361-811e-41bc-bb51-5bbecbcb84a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01B6F18-0C28-4AD3-A0A5-E9EC8CB42DDD}">
  <ds:schemaRefs>
    <ds:schemaRef ds:uri="http://schemas.microsoft.com/sharepoint/v3/contenttype/forms"/>
  </ds:schemaRefs>
</ds:datastoreItem>
</file>

<file path=customXml/itemProps3.xml><?xml version="1.0" encoding="utf-8"?>
<ds:datastoreItem xmlns:ds="http://schemas.openxmlformats.org/officeDocument/2006/customXml" ds:itemID="{C2751033-F7AA-41F1-82C1-37EBD47277D5}">
  <ds:schemaRefs>
    <ds:schemaRef ds:uri="http://schemas.microsoft.com/office/2006/metadata/properties"/>
    <ds:schemaRef ds:uri="http://schemas.microsoft.com/office/infopath/2007/PartnerControls"/>
    <ds:schemaRef ds:uri="0585f361-811e-41bc-bb51-5bbecbcb84ad"/>
    <ds:schemaRef ds:uri="be5ed8d4-318b-4d76-9327-6fbd952a14b8"/>
  </ds:schemaRefs>
</ds:datastoreItem>
</file>

<file path=docProps/app.xml><?xml version="1.0" encoding="utf-8"?>
<Properties xmlns="http://schemas.openxmlformats.org/officeDocument/2006/extended-properties" xmlns:vt="http://schemas.openxmlformats.org/officeDocument/2006/docPropsVTypes">
  <Template>Office Theme</Template>
  <TotalTime>832</TotalTime>
  <Words>1790</Words>
  <Application>Microsoft Office PowerPoint</Application>
  <PresentationFormat>A4 210 x 297 mm</PresentationFormat>
  <Paragraphs>159</Paragraphs>
  <Slides>10</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10</vt:i4>
      </vt:variant>
    </vt:vector>
  </HeadingPairs>
  <TitlesOfParts>
    <vt:vector size="16" baseType="lpstr">
      <vt:lpstr>Meiryo UI</vt:lpstr>
      <vt:lpstr>游ゴシック</vt:lpstr>
      <vt:lpstr>Aptos</vt:lpstr>
      <vt:lpstr>Aptos Display</vt:lpstr>
      <vt:lpstr>Arial</vt:lpstr>
      <vt:lpstr>Office テーマ</vt:lpstr>
      <vt:lpstr>カスタマーハラスメント対応マニュアル </vt:lpstr>
      <vt:lpstr>カスタマーハラスメントへの方針</vt:lpstr>
      <vt:lpstr>カスタマーハラスメント(カスハラ)とは？</vt:lpstr>
      <vt:lpstr>カスタマーハラスメントの内容</vt:lpstr>
      <vt:lpstr>クレームを受けたら、まずはこの行動を！</vt:lpstr>
      <vt:lpstr>カスハラ行為と主な対応</vt:lpstr>
      <vt:lpstr>悪質なカスハラ行為への対応</vt:lpstr>
      <vt:lpstr>カスハラ相談窓口</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名南コンサルティングネットワーク</dc:creator>
  <cp:lastModifiedBy>糀谷 博和</cp:lastModifiedBy>
  <cp:revision>207</cp:revision>
  <cp:lastPrinted>2026-08-21T01:07:20Z</cp:lastPrinted>
  <dcterms:created xsi:type="dcterms:W3CDTF">2026-08-17T04:57:30Z</dcterms:created>
  <dcterms:modified xsi:type="dcterms:W3CDTF">2026-09-10T09:13:22Z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0x010100ED6ADB428858204DB8D4EA908F645937</vt:lpwstr>
  </property>
</Properties>
</file>